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5"/>
  </p:notesMasterIdLst>
  <p:sldIdLst>
    <p:sldId id="307" r:id="rId2"/>
    <p:sldId id="635" r:id="rId3"/>
    <p:sldId id="377" r:id="rId4"/>
    <p:sldId id="458" r:id="rId5"/>
    <p:sldId id="457" r:id="rId6"/>
    <p:sldId id="400" r:id="rId7"/>
    <p:sldId id="381" r:id="rId8"/>
    <p:sldId id="459" r:id="rId9"/>
    <p:sldId id="460" r:id="rId10"/>
    <p:sldId id="379" r:id="rId11"/>
    <p:sldId id="397" r:id="rId12"/>
    <p:sldId id="386" r:id="rId13"/>
    <p:sldId id="471" r:id="rId14"/>
    <p:sldId id="451" r:id="rId15"/>
    <p:sldId id="472" r:id="rId16"/>
    <p:sldId id="473" r:id="rId17"/>
    <p:sldId id="387" r:id="rId18"/>
    <p:sldId id="393" r:id="rId19"/>
    <p:sldId id="454" r:id="rId20"/>
    <p:sldId id="456" r:id="rId21"/>
    <p:sldId id="461" r:id="rId22"/>
    <p:sldId id="462" r:id="rId23"/>
    <p:sldId id="362" r:id="rId24"/>
    <p:sldId id="403" r:id="rId25"/>
    <p:sldId id="474" r:id="rId26"/>
    <p:sldId id="475" r:id="rId27"/>
    <p:sldId id="406" r:id="rId28"/>
    <p:sldId id="407" r:id="rId29"/>
    <p:sldId id="447" r:id="rId30"/>
    <p:sldId id="364" r:id="rId31"/>
    <p:sldId id="423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90" r:id="rId40"/>
    <p:sldId id="491" r:id="rId41"/>
    <p:sldId id="486" r:id="rId42"/>
    <p:sldId id="487" r:id="rId43"/>
    <p:sldId id="500" r:id="rId44"/>
    <p:sldId id="505" r:id="rId45"/>
    <p:sldId id="488" r:id="rId46"/>
    <p:sldId id="489" r:id="rId47"/>
    <p:sldId id="560" r:id="rId48"/>
    <p:sldId id="49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530" r:id="rId57"/>
    <p:sldId id="538" r:id="rId58"/>
    <p:sldId id="544" r:id="rId59"/>
    <p:sldId id="539" r:id="rId60"/>
    <p:sldId id="542" r:id="rId61"/>
    <p:sldId id="543" r:id="rId62"/>
    <p:sldId id="549" r:id="rId63"/>
    <p:sldId id="545" r:id="rId64"/>
    <p:sldId id="550" r:id="rId65"/>
    <p:sldId id="548" r:id="rId66"/>
    <p:sldId id="506" r:id="rId67"/>
    <p:sldId id="551" r:id="rId68"/>
    <p:sldId id="525" r:id="rId69"/>
    <p:sldId id="526" r:id="rId70"/>
    <p:sldId id="523" r:id="rId71"/>
    <p:sldId id="553" r:id="rId72"/>
    <p:sldId id="527" r:id="rId73"/>
    <p:sldId id="554" r:id="rId74"/>
    <p:sldId id="555" r:id="rId75"/>
    <p:sldId id="557" r:id="rId76"/>
    <p:sldId id="552" r:id="rId77"/>
    <p:sldId id="559" r:id="rId78"/>
    <p:sldId id="562" r:id="rId79"/>
    <p:sldId id="563" r:id="rId80"/>
    <p:sldId id="564" r:id="rId81"/>
    <p:sldId id="565" r:id="rId82"/>
    <p:sldId id="566" r:id="rId83"/>
    <p:sldId id="567" r:id="rId84"/>
    <p:sldId id="568" r:id="rId85"/>
    <p:sldId id="569" r:id="rId86"/>
    <p:sldId id="570" r:id="rId87"/>
    <p:sldId id="571" r:id="rId88"/>
    <p:sldId id="572" r:id="rId89"/>
    <p:sldId id="573" r:id="rId90"/>
    <p:sldId id="574" r:id="rId91"/>
    <p:sldId id="575" r:id="rId92"/>
    <p:sldId id="576" r:id="rId93"/>
    <p:sldId id="577" r:id="rId94"/>
    <p:sldId id="578" r:id="rId95"/>
    <p:sldId id="579" r:id="rId96"/>
    <p:sldId id="373" r:id="rId97"/>
    <p:sldId id="369" r:id="rId98"/>
    <p:sldId id="370" r:id="rId99"/>
    <p:sldId id="371" r:id="rId100"/>
    <p:sldId id="599" r:id="rId101"/>
    <p:sldId id="612" r:id="rId102"/>
    <p:sldId id="613" r:id="rId103"/>
    <p:sldId id="614" r:id="rId104"/>
    <p:sldId id="620" r:id="rId105"/>
    <p:sldId id="621" r:id="rId106"/>
    <p:sldId id="622" r:id="rId107"/>
    <p:sldId id="624" r:id="rId108"/>
    <p:sldId id="623" r:id="rId109"/>
    <p:sldId id="625" r:id="rId110"/>
    <p:sldId id="626" r:id="rId111"/>
    <p:sldId id="628" r:id="rId112"/>
    <p:sldId id="629" r:id="rId113"/>
    <p:sldId id="630" r:id="rId114"/>
    <p:sldId id="631" r:id="rId115"/>
    <p:sldId id="632" r:id="rId116"/>
    <p:sldId id="633" r:id="rId117"/>
    <p:sldId id="634" r:id="rId118"/>
    <p:sldId id="582" r:id="rId119"/>
    <p:sldId id="584" r:id="rId120"/>
    <p:sldId id="585" r:id="rId121"/>
    <p:sldId id="586" r:id="rId122"/>
    <p:sldId id="587" r:id="rId123"/>
    <p:sldId id="588" r:id="rId124"/>
    <p:sldId id="589" r:id="rId125"/>
    <p:sldId id="590" r:id="rId126"/>
    <p:sldId id="349" r:id="rId127"/>
    <p:sldId id="591" r:id="rId128"/>
    <p:sldId id="592" r:id="rId129"/>
    <p:sldId id="594" r:id="rId130"/>
    <p:sldId id="595" r:id="rId131"/>
    <p:sldId id="596" r:id="rId132"/>
    <p:sldId id="597" r:id="rId133"/>
    <p:sldId id="643" r:id="rId134"/>
    <p:sldId id="354" r:id="rId135"/>
    <p:sldId id="356" r:id="rId136"/>
    <p:sldId id="357" r:id="rId137"/>
    <p:sldId id="358" r:id="rId138"/>
    <p:sldId id="359" r:id="rId139"/>
    <p:sldId id="636" r:id="rId140"/>
    <p:sldId id="600" r:id="rId141"/>
    <p:sldId id="508" r:id="rId142"/>
    <p:sldId id="509" r:id="rId143"/>
    <p:sldId id="510" r:id="rId144"/>
    <p:sldId id="598" r:id="rId145"/>
    <p:sldId id="603" r:id="rId146"/>
    <p:sldId id="605" r:id="rId147"/>
    <p:sldId id="607" r:id="rId148"/>
    <p:sldId id="637" r:id="rId149"/>
    <p:sldId id="608" r:id="rId150"/>
    <p:sldId id="610" r:id="rId151"/>
    <p:sldId id="639" r:id="rId152"/>
    <p:sldId id="641" r:id="rId153"/>
    <p:sldId id="642" r:id="rId1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08" y="-156"/>
      </p:cViewPr>
      <p:guideLst>
        <p:guide orient="horz" pos="3801"/>
        <p:guide pos="4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58.emf"/><Relationship Id="rId7" Type="http://schemas.openxmlformats.org/officeDocument/2006/relationships/image" Target="../media/image64.emf"/><Relationship Id="rId2" Type="http://schemas.openxmlformats.org/officeDocument/2006/relationships/image" Target="../media/image57.emf"/><Relationship Id="rId1" Type="http://schemas.openxmlformats.org/officeDocument/2006/relationships/image" Target="../media/image66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58.emf"/><Relationship Id="rId7" Type="http://schemas.openxmlformats.org/officeDocument/2006/relationships/image" Target="../media/image64.emf"/><Relationship Id="rId2" Type="http://schemas.openxmlformats.org/officeDocument/2006/relationships/image" Target="../media/image57.emf"/><Relationship Id="rId1" Type="http://schemas.openxmlformats.org/officeDocument/2006/relationships/image" Target="../media/image66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57.emf"/><Relationship Id="rId1" Type="http://schemas.openxmlformats.org/officeDocument/2006/relationships/image" Target="../media/image5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64.emf"/><Relationship Id="rId1" Type="http://schemas.openxmlformats.org/officeDocument/2006/relationships/image" Target="../media/image158.emf"/><Relationship Id="rId4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6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58.emf"/><Relationship Id="rId7" Type="http://schemas.openxmlformats.org/officeDocument/2006/relationships/image" Target="../media/image64.emf"/><Relationship Id="rId2" Type="http://schemas.openxmlformats.org/officeDocument/2006/relationships/image" Target="../media/image57.emf"/><Relationship Id="rId1" Type="http://schemas.openxmlformats.org/officeDocument/2006/relationships/image" Target="../media/image66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2FD7E-8EE0-4D2C-93B1-66AC71C08DB5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F9040-C508-45E2-ACDE-BFB4D5755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4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F9040-C508-45E2-ACDE-BFB4D5755FF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F9040-C508-45E2-ACDE-BFB4D5755F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760FD-F020-4EB7-A30D-4E3B1E70111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12D0-CBC3-411F-8F19-52041B072367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EC1E-0D40-4D73-8646-AC3E72B1F8A0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FE44-E6C0-4ACA-BA03-2577AB245E2F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B2AD-9D74-43CD-A0FD-832F17B058E5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F8380-DC22-46BF-9487-EB690DBBC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CE98-6648-4122-A286-5C2A0437E48B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01C2-E73B-4B8A-BAEC-C14752B19E28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34B-09ED-4340-9A22-3416677E7E44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24B3-AD5E-4DD3-85B4-B1D0F678CB4C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5A3-B035-4658-A847-44EB153C691A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D28-47E1-4C20-AED8-F120434B4D36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AC2C-BE05-47A7-814D-1BEA6AB75799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DA04-55E4-43EF-9D3E-10255E5E115E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21C5-90E6-4652-8C4B-03C75F11CB2E}" type="datetime1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6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oleObject" Target="../embeddings/oleObject242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36.bin"/><Relationship Id="rId12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35.bin"/><Relationship Id="rId11" Type="http://schemas.openxmlformats.org/officeDocument/2006/relationships/oleObject" Target="../embeddings/oleObject240.bin"/><Relationship Id="rId5" Type="http://schemas.openxmlformats.org/officeDocument/2006/relationships/oleObject" Target="../embeddings/oleObject234.bin"/><Relationship Id="rId10" Type="http://schemas.openxmlformats.org/officeDocument/2006/relationships/oleObject" Target="../embeddings/oleObject239.bin"/><Relationship Id="rId4" Type="http://schemas.openxmlformats.org/officeDocument/2006/relationships/oleObject" Target="../embeddings/oleObject233.bin"/><Relationship Id="rId9" Type="http://schemas.openxmlformats.org/officeDocument/2006/relationships/oleObject" Target="../embeddings/oleObject238.bin"/><Relationship Id="rId14" Type="http://schemas.openxmlformats.org/officeDocument/2006/relationships/oleObject" Target="../embeddings/oleObject243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9.bin"/><Relationship Id="rId13" Type="http://schemas.openxmlformats.org/officeDocument/2006/relationships/oleObject" Target="../embeddings/oleObject254.bin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8.bin"/><Relationship Id="rId12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47.bin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6.bin"/><Relationship Id="rId10" Type="http://schemas.openxmlformats.org/officeDocument/2006/relationships/oleObject" Target="../embeddings/oleObject251.bin"/><Relationship Id="rId4" Type="http://schemas.openxmlformats.org/officeDocument/2006/relationships/oleObject" Target="../embeddings/oleObject245.bin"/><Relationship Id="rId9" Type="http://schemas.openxmlformats.org/officeDocument/2006/relationships/oleObject" Target="../embeddings/oleObject250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255.bin"/><Relationship Id="rId4" Type="http://schemas.openxmlformats.org/officeDocument/2006/relationships/image" Target="../media/image6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6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56.bin"/><Relationship Id="rId5" Type="http://schemas.openxmlformats.org/officeDocument/2006/relationships/image" Target="../media/image97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6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6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8.png"/><Relationship Id="rId4" Type="http://schemas.openxmlformats.org/officeDocument/2006/relationships/image" Target="../media/image6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2.png"/><Relationship Id="rId5" Type="http://schemas.openxmlformats.org/officeDocument/2006/relationships/oleObject" Target="../embeddings/oleObject259.bin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13" Type="http://schemas.openxmlformats.org/officeDocument/2006/relationships/oleObject" Target="../embeddings/oleObject270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64.bin"/><Relationship Id="rId12" Type="http://schemas.openxmlformats.org/officeDocument/2006/relationships/oleObject" Target="../embeddings/oleObject269.bin"/><Relationship Id="rId17" Type="http://schemas.openxmlformats.org/officeDocument/2006/relationships/oleObject" Target="../embeddings/oleObject2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3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63.bin"/><Relationship Id="rId11" Type="http://schemas.openxmlformats.org/officeDocument/2006/relationships/oleObject" Target="../embeddings/oleObject268.bin"/><Relationship Id="rId5" Type="http://schemas.openxmlformats.org/officeDocument/2006/relationships/oleObject" Target="../embeddings/oleObject262.bin"/><Relationship Id="rId15" Type="http://schemas.openxmlformats.org/officeDocument/2006/relationships/oleObject" Target="../embeddings/oleObject272.bin"/><Relationship Id="rId10" Type="http://schemas.openxmlformats.org/officeDocument/2006/relationships/oleObject" Target="../embeddings/oleObject267.bin"/><Relationship Id="rId4" Type="http://schemas.openxmlformats.org/officeDocument/2006/relationships/oleObject" Target="../embeddings/oleObject261.bin"/><Relationship Id="rId9" Type="http://schemas.openxmlformats.org/officeDocument/2006/relationships/oleObject" Target="../embeddings/oleObject266.bin"/><Relationship Id="rId14" Type="http://schemas.openxmlformats.org/officeDocument/2006/relationships/oleObject" Target="../embeddings/oleObject271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76.bin"/><Relationship Id="rId5" Type="http://schemas.openxmlformats.org/officeDocument/2006/relationships/oleObject" Target="../embeddings/oleObject275.bin"/><Relationship Id="rId4" Type="http://schemas.openxmlformats.org/officeDocument/2006/relationships/image" Target="../media/image105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280.bin"/><Relationship Id="rId4" Type="http://schemas.openxmlformats.org/officeDocument/2006/relationships/oleObject" Target="../embeddings/oleObject279.bin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4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4.png"/><Relationship Id="rId4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27.png"/><Relationship Id="rId7" Type="http://schemas.openxmlformats.org/officeDocument/2006/relationships/image" Target="../media/image117.png"/><Relationship Id="rId12" Type="http://schemas.openxmlformats.org/officeDocument/2006/relationships/image" Target="../media/image12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30.png"/><Relationship Id="rId10" Type="http://schemas.openxmlformats.org/officeDocument/2006/relationships/image" Target="../media/image121.png"/><Relationship Id="rId4" Type="http://schemas.openxmlformats.org/officeDocument/2006/relationships/image" Target="../media/image62.png"/><Relationship Id="rId9" Type="http://schemas.openxmlformats.org/officeDocument/2006/relationships/image" Target="../media/image120.png"/><Relationship Id="rId14" Type="http://schemas.openxmlformats.org/officeDocument/2006/relationships/image" Target="../media/image129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30.png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83.bin"/><Relationship Id="rId5" Type="http://schemas.openxmlformats.org/officeDocument/2006/relationships/oleObject" Target="../embeddings/oleObject282.bin"/><Relationship Id="rId4" Type="http://schemas.openxmlformats.org/officeDocument/2006/relationships/oleObject" Target="../embeddings/oleObject281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1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3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14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6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2.png"/><Relationship Id="rId7" Type="http://schemas.openxmlformats.org/officeDocument/2006/relationships/image" Target="../media/image14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6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4.w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7.bin"/><Relationship Id="rId3" Type="http://schemas.openxmlformats.org/officeDocument/2006/relationships/image" Target="../media/image160.png"/><Relationship Id="rId7" Type="http://schemas.openxmlformats.org/officeDocument/2006/relationships/oleObject" Target="../embeddings/oleObject2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85.bin"/><Relationship Id="rId5" Type="http://schemas.openxmlformats.org/officeDocument/2006/relationships/image" Target="../media/image155.png"/><Relationship Id="rId4" Type="http://schemas.openxmlformats.org/officeDocument/2006/relationships/oleObject" Target="../embeddings/oleObject284.bin"/><Relationship Id="rId9" Type="http://schemas.openxmlformats.org/officeDocument/2006/relationships/oleObject" Target="../embeddings/oleObject288.bin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oleObject" Target="../embeddings/oleObject57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82.bin"/><Relationship Id="rId39" Type="http://schemas.openxmlformats.org/officeDocument/2006/relationships/oleObject" Target="../embeddings/oleObject95.bin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77.bin"/><Relationship Id="rId34" Type="http://schemas.openxmlformats.org/officeDocument/2006/relationships/oleObject" Target="../embeddings/oleObject90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81.bin"/><Relationship Id="rId33" Type="http://schemas.openxmlformats.org/officeDocument/2006/relationships/oleObject" Target="../embeddings/oleObject89.bin"/><Relationship Id="rId38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6.bin"/><Relationship Id="rId29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24" Type="http://schemas.openxmlformats.org/officeDocument/2006/relationships/oleObject" Target="../embeddings/oleObject80.bin"/><Relationship Id="rId32" Type="http://schemas.openxmlformats.org/officeDocument/2006/relationships/oleObject" Target="../embeddings/oleObject88.bin"/><Relationship Id="rId37" Type="http://schemas.openxmlformats.org/officeDocument/2006/relationships/oleObject" Target="../embeddings/oleObject93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9.bin"/><Relationship Id="rId28" Type="http://schemas.openxmlformats.org/officeDocument/2006/relationships/oleObject" Target="../embeddings/oleObject84.bin"/><Relationship Id="rId36" Type="http://schemas.openxmlformats.org/officeDocument/2006/relationships/oleObject" Target="../embeddings/oleObject92.bin"/><Relationship Id="rId10" Type="http://schemas.openxmlformats.org/officeDocument/2006/relationships/oleObject" Target="../embeddings/oleObject66.bin"/><Relationship Id="rId19" Type="http://schemas.openxmlformats.org/officeDocument/2006/relationships/oleObject" Target="../embeddings/oleObject75.bin"/><Relationship Id="rId31" Type="http://schemas.openxmlformats.org/officeDocument/2006/relationships/oleObject" Target="../embeddings/oleObject87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8.bin"/><Relationship Id="rId27" Type="http://schemas.openxmlformats.org/officeDocument/2006/relationships/oleObject" Target="../embeddings/oleObject83.bin"/><Relationship Id="rId30" Type="http://schemas.openxmlformats.org/officeDocument/2006/relationships/oleObject" Target="../embeddings/oleObject86.bin"/><Relationship Id="rId35" Type="http://schemas.openxmlformats.org/officeDocument/2006/relationships/oleObject" Target="../embeddings/oleObject91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9.bin"/><Relationship Id="rId3" Type="http://schemas.openxmlformats.org/officeDocument/2006/relationships/oleObject" Target="../embeddings/oleObject96.bin"/><Relationship Id="rId21" Type="http://schemas.openxmlformats.org/officeDocument/2006/relationships/oleObject" Target="../embeddings/oleObject114.bin"/><Relationship Id="rId34" Type="http://schemas.openxmlformats.org/officeDocument/2006/relationships/oleObject" Target="../embeddings/oleObject127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5" Type="http://schemas.openxmlformats.org/officeDocument/2006/relationships/oleObject" Target="../embeddings/oleObject118.bin"/><Relationship Id="rId33" Type="http://schemas.openxmlformats.org/officeDocument/2006/relationships/oleObject" Target="../embeddings/oleObject126.bin"/><Relationship Id="rId38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3.bin"/><Relationship Id="rId29" Type="http://schemas.openxmlformats.org/officeDocument/2006/relationships/oleObject" Target="../embeddings/oleObject12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24" Type="http://schemas.openxmlformats.org/officeDocument/2006/relationships/oleObject" Target="../embeddings/oleObject117.bin"/><Relationship Id="rId32" Type="http://schemas.openxmlformats.org/officeDocument/2006/relationships/oleObject" Target="../embeddings/oleObject125.bin"/><Relationship Id="rId37" Type="http://schemas.openxmlformats.org/officeDocument/2006/relationships/oleObject" Target="../embeddings/oleObject130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8.bin"/><Relationship Id="rId23" Type="http://schemas.openxmlformats.org/officeDocument/2006/relationships/oleObject" Target="../embeddings/oleObject116.bin"/><Relationship Id="rId28" Type="http://schemas.openxmlformats.org/officeDocument/2006/relationships/oleObject" Target="../embeddings/oleObject121.bin"/><Relationship Id="rId36" Type="http://schemas.openxmlformats.org/officeDocument/2006/relationships/oleObject" Target="../embeddings/oleObject129.bin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12.bin"/><Relationship Id="rId31" Type="http://schemas.openxmlformats.org/officeDocument/2006/relationships/oleObject" Target="../embeddings/oleObject124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5.bin"/><Relationship Id="rId27" Type="http://schemas.openxmlformats.org/officeDocument/2006/relationships/oleObject" Target="../embeddings/oleObject120.bin"/><Relationship Id="rId30" Type="http://schemas.openxmlformats.org/officeDocument/2006/relationships/oleObject" Target="../embeddings/oleObject123.bin"/><Relationship Id="rId35" Type="http://schemas.openxmlformats.org/officeDocument/2006/relationships/oleObject" Target="../embeddings/oleObject128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oleObject" Target="../embeddings/oleObject132.bin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76.png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75.png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image" Target="../media/image81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2.bin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image" Target="../media/image81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image" Target="../media/image81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0.bin"/><Relationship Id="rId5" Type="http://schemas.openxmlformats.org/officeDocument/2006/relationships/oleObject" Target="../embeddings/oleObject149.bin"/><Relationship Id="rId4" Type="http://schemas.openxmlformats.org/officeDocument/2006/relationships/oleObject" Target="../embeddings/oleObject148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image" Target="../media/image81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oleObject" Target="../embeddings/oleObject152.bin"/><Relationship Id="rId9" Type="http://schemas.openxmlformats.org/officeDocument/2006/relationships/oleObject" Target="../embeddings/oleObject156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81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61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oleObject" Target="../embeddings/oleObject172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6.bin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65.bin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74.bin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3.bin"/><Relationship Id="rId9" Type="http://schemas.openxmlformats.org/officeDocument/2006/relationships/oleObject" Target="../embeddings/oleObject168.bin"/><Relationship Id="rId14" Type="http://schemas.openxmlformats.org/officeDocument/2006/relationships/oleObject" Target="../embeddings/oleObject173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oleObject" Target="../embeddings/oleObject185.bin"/><Relationship Id="rId18" Type="http://schemas.openxmlformats.org/officeDocument/2006/relationships/oleObject" Target="../embeddings/oleObject190.bin"/><Relationship Id="rId26" Type="http://schemas.openxmlformats.org/officeDocument/2006/relationships/oleObject" Target="../embeddings/oleObject198.bin"/><Relationship Id="rId3" Type="http://schemas.openxmlformats.org/officeDocument/2006/relationships/oleObject" Target="../embeddings/oleObject175.bin"/><Relationship Id="rId21" Type="http://schemas.openxmlformats.org/officeDocument/2006/relationships/oleObject" Target="../embeddings/oleObject193.bin"/><Relationship Id="rId34" Type="http://schemas.openxmlformats.org/officeDocument/2006/relationships/oleObject" Target="../embeddings/oleObject206.bin"/><Relationship Id="rId7" Type="http://schemas.openxmlformats.org/officeDocument/2006/relationships/oleObject" Target="../embeddings/oleObject179.bin"/><Relationship Id="rId12" Type="http://schemas.openxmlformats.org/officeDocument/2006/relationships/oleObject" Target="../embeddings/oleObject184.bin"/><Relationship Id="rId17" Type="http://schemas.openxmlformats.org/officeDocument/2006/relationships/oleObject" Target="../embeddings/oleObject189.bin"/><Relationship Id="rId25" Type="http://schemas.openxmlformats.org/officeDocument/2006/relationships/oleObject" Target="../embeddings/oleObject197.bin"/><Relationship Id="rId33" Type="http://schemas.openxmlformats.org/officeDocument/2006/relationships/oleObject" Target="../embeddings/oleObject205.bin"/><Relationship Id="rId38" Type="http://schemas.openxmlformats.org/officeDocument/2006/relationships/oleObject" Target="../embeddings/oleObject2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8.bin"/><Relationship Id="rId20" Type="http://schemas.openxmlformats.org/officeDocument/2006/relationships/oleObject" Target="../embeddings/oleObject192.bin"/><Relationship Id="rId29" Type="http://schemas.openxmlformats.org/officeDocument/2006/relationships/oleObject" Target="../embeddings/oleObject20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78.bin"/><Relationship Id="rId11" Type="http://schemas.openxmlformats.org/officeDocument/2006/relationships/oleObject" Target="../embeddings/oleObject183.bin"/><Relationship Id="rId24" Type="http://schemas.openxmlformats.org/officeDocument/2006/relationships/oleObject" Target="../embeddings/oleObject196.bin"/><Relationship Id="rId32" Type="http://schemas.openxmlformats.org/officeDocument/2006/relationships/oleObject" Target="../embeddings/oleObject204.bin"/><Relationship Id="rId37" Type="http://schemas.openxmlformats.org/officeDocument/2006/relationships/oleObject" Target="../embeddings/oleObject209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7.bin"/><Relationship Id="rId23" Type="http://schemas.openxmlformats.org/officeDocument/2006/relationships/oleObject" Target="../embeddings/oleObject195.bin"/><Relationship Id="rId28" Type="http://schemas.openxmlformats.org/officeDocument/2006/relationships/oleObject" Target="../embeddings/oleObject200.bin"/><Relationship Id="rId36" Type="http://schemas.openxmlformats.org/officeDocument/2006/relationships/oleObject" Target="../embeddings/oleObject208.bin"/><Relationship Id="rId10" Type="http://schemas.openxmlformats.org/officeDocument/2006/relationships/oleObject" Target="../embeddings/oleObject182.bin"/><Relationship Id="rId19" Type="http://schemas.openxmlformats.org/officeDocument/2006/relationships/oleObject" Target="../embeddings/oleObject191.bin"/><Relationship Id="rId31" Type="http://schemas.openxmlformats.org/officeDocument/2006/relationships/oleObject" Target="../embeddings/oleObject203.bin"/><Relationship Id="rId4" Type="http://schemas.openxmlformats.org/officeDocument/2006/relationships/oleObject" Target="../embeddings/oleObject176.bin"/><Relationship Id="rId9" Type="http://schemas.openxmlformats.org/officeDocument/2006/relationships/oleObject" Target="../embeddings/oleObject181.bin"/><Relationship Id="rId14" Type="http://schemas.openxmlformats.org/officeDocument/2006/relationships/oleObject" Target="../embeddings/oleObject186.bin"/><Relationship Id="rId22" Type="http://schemas.openxmlformats.org/officeDocument/2006/relationships/oleObject" Target="../embeddings/oleObject194.bin"/><Relationship Id="rId27" Type="http://schemas.openxmlformats.org/officeDocument/2006/relationships/oleObject" Target="../embeddings/oleObject199.bin"/><Relationship Id="rId30" Type="http://schemas.openxmlformats.org/officeDocument/2006/relationships/oleObject" Target="../embeddings/oleObject202.bin"/><Relationship Id="rId35" Type="http://schemas.openxmlformats.org/officeDocument/2006/relationships/oleObject" Target="../embeddings/oleObject207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2.bin"/><Relationship Id="rId5" Type="http://schemas.openxmlformats.org/officeDocument/2006/relationships/oleObject" Target="../embeddings/oleObject211.bin"/><Relationship Id="rId4" Type="http://schemas.openxmlformats.org/officeDocument/2006/relationships/image" Target="../media/image8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4.bin"/><Relationship Id="rId5" Type="http://schemas.openxmlformats.org/officeDocument/2006/relationships/oleObject" Target="../embeddings/oleObject213.bin"/><Relationship Id="rId4" Type="http://schemas.openxmlformats.org/officeDocument/2006/relationships/image" Target="../media/image8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16.bin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8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3" Type="http://schemas.openxmlformats.org/officeDocument/2006/relationships/oleObject" Target="../embeddings/oleObject217.bin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20.bin"/><Relationship Id="rId5" Type="http://schemas.openxmlformats.org/officeDocument/2006/relationships/oleObject" Target="../embeddings/oleObject219.bin"/><Relationship Id="rId4" Type="http://schemas.openxmlformats.org/officeDocument/2006/relationships/oleObject" Target="../embeddings/oleObject2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oleObject" Target="../embeddings/oleObject2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23.bin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27.bin"/><Relationship Id="rId5" Type="http://schemas.openxmlformats.org/officeDocument/2006/relationships/oleObject" Target="../embeddings/oleObject226.bin"/><Relationship Id="rId4" Type="http://schemas.openxmlformats.org/officeDocument/2006/relationships/oleObject" Target="../embeddings/oleObject225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2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29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2.7: Orbital Diagrams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763" y="1736343"/>
            <a:ext cx="8229600" cy="457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Degree of orbital overlap/mixing depends on: </a:t>
            </a:r>
          </a:p>
          <a:p>
            <a:pPr marL="687388" indent="-457200"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Energy of the </a:t>
            </a:r>
            <a:r>
              <a:rPr lang="en-US" sz="2400" dirty="0" err="1" smtClean="0">
                <a:solidFill>
                  <a:srgbClr val="0000FF"/>
                </a:solidFill>
              </a:rPr>
              <a:t>orbitals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687388" lvl="2" indent="-457200">
              <a:buNone/>
            </a:pPr>
            <a:r>
              <a:rPr lang="en-US" dirty="0" smtClean="0"/>
              <a:t>		The closer the energy, the more mixing. </a:t>
            </a:r>
          </a:p>
          <a:p>
            <a:pPr marL="687388" lvl="1" indent="-457200">
              <a:buNone/>
            </a:pPr>
            <a:endParaRPr lang="en-US" sz="2400" dirty="0" smtClean="0"/>
          </a:p>
          <a:p>
            <a:pPr marL="687388" indent="-457200"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Spatial proximity</a:t>
            </a:r>
          </a:p>
          <a:p>
            <a:pPr marL="687388" lvl="1" indent="-457200">
              <a:buNone/>
            </a:pPr>
            <a:r>
              <a:rPr lang="en-US" sz="2400" dirty="0" smtClean="0"/>
              <a:t>		The atoms must be close enough that there is </a:t>
            </a:r>
            <a:r>
              <a:rPr lang="en-US" sz="2400" i="1" dirty="0" smtClean="0"/>
              <a:t>reasonable</a:t>
            </a:r>
            <a:r>
              <a:rPr lang="en-US" sz="2400" dirty="0" smtClean="0"/>
              <a:t> </a:t>
            </a:r>
          </a:p>
          <a:p>
            <a:pPr marL="687388" lvl="1" indent="227013">
              <a:buNone/>
            </a:pPr>
            <a:r>
              <a:rPr lang="en-US" sz="2400" dirty="0" smtClean="0"/>
              <a:t>orbital overlap. </a:t>
            </a:r>
          </a:p>
          <a:p>
            <a:pPr marL="687388" lvl="2" indent="-457200">
              <a:buNone/>
            </a:pPr>
            <a:endParaRPr lang="en-US" dirty="0" smtClean="0"/>
          </a:p>
          <a:p>
            <a:pPr marL="687388" indent="-457200"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Symmetry</a:t>
            </a:r>
          </a:p>
          <a:p>
            <a:pPr marL="687388" lvl="2" indent="-457200">
              <a:buNone/>
            </a:pPr>
            <a:r>
              <a:rPr lang="en-US" dirty="0" smtClean="0"/>
              <a:t>		Atomic </a:t>
            </a:r>
            <a:r>
              <a:rPr lang="en-US" dirty="0" err="1" smtClean="0"/>
              <a:t>orbitals</a:t>
            </a:r>
            <a:r>
              <a:rPr lang="en-US" dirty="0" smtClean="0"/>
              <a:t> mix if they have similar symmetries.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Combining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Atomic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7800" y="6313862"/>
            <a:ext cx="8611562" cy="62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 of the bond depends upon the degree of orbital overlap.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231" y="1155183"/>
            <a:ext cx="3308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2400" b="1" dirty="0" smtClean="0">
                <a:latin typeface="Symbol" pitchFamily="18" charset="2"/>
              </a:rPr>
              <a:t>Y</a:t>
            </a:r>
            <a:r>
              <a:rPr kumimoji="0" lang="en-US" altLang="zh-TW" sz="2400" dirty="0" smtClean="0">
                <a:latin typeface="Symbol" pitchFamily="18" charset="2"/>
              </a:rPr>
              <a:t> </a:t>
            </a:r>
            <a:r>
              <a:rPr kumimoji="0" lang="en-US" altLang="zh-TW" sz="2400" dirty="0">
                <a:latin typeface="Symbol" pitchFamily="18" charset="2"/>
              </a:rPr>
              <a:t>= </a:t>
            </a:r>
            <a:r>
              <a:rPr kumimoji="0" lang="en-US" altLang="zh-TW" sz="2400" dirty="0" err="1"/>
              <a:t>c</a:t>
            </a:r>
            <a:r>
              <a:rPr kumimoji="0" lang="en-US" altLang="zh-TW" sz="2400" baseline="-25000" dirty="0" err="1"/>
              <a:t>a</a:t>
            </a:r>
            <a:r>
              <a:rPr kumimoji="0" lang="en-US" altLang="zh-TW" sz="2400" dirty="0" err="1">
                <a:latin typeface="Symbol" pitchFamily="18" charset="2"/>
              </a:rPr>
              <a:t>y</a:t>
            </a:r>
            <a:r>
              <a:rPr kumimoji="0" lang="en-US" altLang="zh-TW" sz="2400" baseline="-25000" dirty="0" err="1"/>
              <a:t>a</a:t>
            </a:r>
            <a:r>
              <a:rPr kumimoji="0" lang="en-US" altLang="zh-TW" sz="2400" dirty="0">
                <a:latin typeface="Symbol" pitchFamily="18" charset="2"/>
              </a:rPr>
              <a:t>  + </a:t>
            </a:r>
            <a:r>
              <a:rPr kumimoji="0" lang="en-US" altLang="zh-TW" sz="2400" dirty="0" err="1" smtClean="0"/>
              <a:t>c</a:t>
            </a:r>
            <a:r>
              <a:rPr kumimoji="0" lang="en-US" altLang="zh-TW" sz="2400" baseline="-25000" dirty="0" err="1" smtClean="0"/>
              <a:t>b</a:t>
            </a:r>
            <a:r>
              <a:rPr kumimoji="0" lang="en-US" altLang="zh-TW" sz="2400" dirty="0" err="1" smtClean="0">
                <a:latin typeface="Symbol" pitchFamily="18" charset="2"/>
              </a:rPr>
              <a:t>y</a:t>
            </a:r>
            <a:r>
              <a:rPr kumimoji="0" lang="en-US" altLang="zh-TW" sz="2400" baseline="-25000" dirty="0" err="1" smtClean="0"/>
              <a:t>b</a:t>
            </a:r>
            <a:r>
              <a:rPr kumimoji="0" lang="en-US" altLang="zh-TW" sz="2400" dirty="0" smtClean="0"/>
              <a:t> </a:t>
            </a:r>
            <a:r>
              <a:rPr lang="en-US" altLang="zh-TW" sz="2400" dirty="0" smtClean="0"/>
              <a:t>… </a:t>
            </a:r>
            <a:r>
              <a:rPr lang="en-US" altLang="zh-TW" sz="2400" dirty="0" err="1" smtClean="0"/>
              <a:t>c</a:t>
            </a:r>
            <a:r>
              <a:rPr lang="en-US" altLang="zh-TW" sz="2400" baseline="-25000" dirty="0" err="1" smtClean="0"/>
              <a:t>n</a:t>
            </a:r>
            <a:r>
              <a:rPr lang="en-US" altLang="zh-TW" sz="2400" dirty="0" err="1" smtClean="0">
                <a:latin typeface="Symbol" pitchFamily="18" charset="2"/>
              </a:rPr>
              <a:t>y</a:t>
            </a:r>
            <a:r>
              <a:rPr lang="en-US" altLang="zh-TW" sz="2400" baseline="-25000" dirty="0" err="1" smtClean="0"/>
              <a:t>n</a:t>
            </a:r>
            <a:r>
              <a:rPr kumimoji="0" lang="en-US" altLang="zh-TW" sz="2400" dirty="0" smtClean="0"/>
              <a:t> </a:t>
            </a:r>
            <a:endParaRPr kumimoji="0" lang="en-US" altLang="zh-TW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161"/>
            <a:ext cx="8229600" cy="5785839"/>
          </a:xfrm>
        </p:spPr>
        <p:txBody>
          <a:bodyPr>
            <a:normAutofit/>
          </a:bodyPr>
          <a:lstStyle/>
          <a:p>
            <a:r>
              <a:rPr lang="en-US" dirty="0" smtClean="0"/>
              <a:t>H-F</a:t>
            </a:r>
          </a:p>
          <a:p>
            <a:pPr lvl="1"/>
            <a:r>
              <a:rPr lang="en-US" dirty="0" smtClean="0"/>
              <a:t>diatomic, H = 1s;    F = 2s, 3 x 2p</a:t>
            </a:r>
            <a:endParaRPr lang="en-US" baseline="-25000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err="1" smtClean="0"/>
              <a:t>triatomic</a:t>
            </a:r>
            <a:r>
              <a:rPr lang="en-US" dirty="0" smtClean="0"/>
              <a:t>, H = 2 x 1s;    O = 2s, 3 x 2p</a:t>
            </a:r>
            <a:endParaRPr lang="en-US" baseline="-25000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bonding, O = 2s, 3 x 2p;    C = 2s, 3 x 2p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Fragmentation method</a:t>
            </a:r>
          </a:p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/Benzene</a:t>
            </a:r>
            <a:endParaRPr lang="en-US" baseline="-25000" dirty="0" smtClean="0"/>
          </a:p>
          <a:p>
            <a:pPr lvl="1"/>
            <a:r>
              <a:rPr lang="en-US" dirty="0" smtClean="0"/>
              <a:t>Real + Imaginary SALC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 Diagrams from Group Theory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146934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916" y="25651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416" y="37462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042" y="4864592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/>
          <p:cNvSpPr/>
          <p:nvPr/>
        </p:nvSpPr>
        <p:spPr>
          <a:xfrm>
            <a:off x="1531800" y="4446104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9412" name="Object 4"/>
          <p:cNvGraphicFramePr>
            <a:graphicFrameLocks noChangeAspect="1"/>
          </p:cNvGraphicFramePr>
          <p:nvPr/>
        </p:nvGraphicFramePr>
        <p:xfrm>
          <a:off x="1651416" y="4394580"/>
          <a:ext cx="1577213" cy="761516"/>
        </p:xfrm>
        <a:graphic>
          <a:graphicData uri="http://schemas.openxmlformats.org/presentationml/2006/ole">
            <p:oleObj spid="_x0000_s529418" name="CS ChemDraw Drawing" r:id="rId3" imgW="831739" imgH="402030" progId="ChemDraw.Document.6.0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</a:t>
            </a:r>
            <a:r>
              <a:rPr lang="en-US" sz="4000" u="sng" baseline="-2500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3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0147" y="4183486"/>
            <a:ext cx="32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908314" y="4636395"/>
            <a:ext cx="479228" cy="730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71404" y="5154162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10536" y="5542789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326427" y="5560311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962435" y="5565080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660226" y="5552201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N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NH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3v</a:t>
            </a:r>
            <a:endParaRPr lang="en-US" sz="28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5452613" y="6051578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E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08762" y="6084167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endParaRPr lang="en-US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647903" y="1955443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E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834474" y="4619751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9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432" y="3367293"/>
            <a:ext cx="3898002" cy="22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1714665" y="4772152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52" grpId="0"/>
      <p:bldP spid="53" grpId="0"/>
      <p:bldP spid="54" grpId="0"/>
      <p:bldP spid="55" grpId="0"/>
      <p:bldP spid="59" grpId="0"/>
      <p:bldP spid="61" grpId="0"/>
      <p:bldP spid="69" grpId="0"/>
      <p:bldP spid="70" grpId="0"/>
      <p:bldP spid="73" grpId="0"/>
      <p:bldP spid="74" grpId="0" animBg="1"/>
      <p:bldP spid="3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9412" name="Object 4"/>
          <p:cNvGraphicFramePr>
            <a:graphicFrameLocks noChangeAspect="1"/>
          </p:cNvGraphicFramePr>
          <p:nvPr/>
        </p:nvGraphicFramePr>
        <p:xfrm>
          <a:off x="1651416" y="4394580"/>
          <a:ext cx="1577213" cy="761516"/>
        </p:xfrm>
        <a:graphic>
          <a:graphicData uri="http://schemas.openxmlformats.org/presentationml/2006/ole">
            <p:oleObj spid="_x0000_s530440" name="CS ChemDraw Drawing" r:id="rId3" imgW="831739" imgH="402030" progId="ChemDraw.Document.6.0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</a:t>
            </a:r>
            <a:r>
              <a:rPr lang="en-US" sz="4000" u="sng" baseline="-2500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3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0147" y="4183486"/>
            <a:ext cx="32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908314" y="4636395"/>
            <a:ext cx="479228" cy="730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71404" y="5154162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N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NH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3v</a:t>
            </a:r>
            <a:endParaRPr lang="en-US" sz="28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7647903" y="1955443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E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226175" y="4283058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9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432" y="3367293"/>
            <a:ext cx="3898002" cy="225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7098497" y="5097952"/>
            <a:ext cx="654023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79820" y="2790424"/>
            <a:ext cx="57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86074" y="4176552"/>
            <a:ext cx="412124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47049" y="2786130"/>
            <a:ext cx="57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E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0198" y="2783799"/>
            <a:ext cx="57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6" grpId="0" animBg="1"/>
      <p:bldP spid="27" grpId="0"/>
      <p:bldP spid="29" grpId="0" animBg="1"/>
      <p:bldP spid="30" grpId="0"/>
      <p:bldP spid="3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r="3777"/>
          <a:stretch>
            <a:fillRect/>
          </a:stretch>
        </p:blipFill>
        <p:spPr bwMode="auto">
          <a:xfrm>
            <a:off x="862892" y="1106758"/>
            <a:ext cx="7489937" cy="52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915043" y="255392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3987" y="3509699"/>
            <a:ext cx="4282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73879" y="2488103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615" y="5962608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 s orbital</a:t>
            </a:r>
          </a:p>
          <a:p>
            <a:r>
              <a:rPr lang="en-US" sz="2400" dirty="0" smtClean="0"/>
              <a:t>N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770704" y="468091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18943" y="588742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6427" y="6172644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 x 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8570" y="6179866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188613" y="461151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173588" y="287637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57311" y="2887432"/>
            <a:ext cx="146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(E)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4905" y="3205723"/>
            <a:ext cx="54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915044" y="3190024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6626" y="4620916"/>
            <a:ext cx="5294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51465" y="28435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19020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773697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68953" y="3188251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2729" y="3194877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4610" y="3195092"/>
            <a:ext cx="70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801408" y="621166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NH</a:t>
            </a:r>
            <a:r>
              <a:rPr lang="en-US" sz="3600" baseline="-25000" dirty="0" smtClean="0"/>
              <a:t>3</a:t>
            </a:r>
            <a:endParaRPr lang="en-US" sz="3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070676" y="594968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48889" y="357335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6797" y="352396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836964" y="146214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733438" y="471060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93785" y="4703982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63611" y="149033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80344" y="2222636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743078" y="2252332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03425" y="2245706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464904" y="3184525"/>
            <a:ext cx="1272209" cy="15199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936434" y="2862470"/>
            <a:ext cx="1530627" cy="183942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611757" y="4631635"/>
            <a:ext cx="1861930" cy="13185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51652" y="3184525"/>
            <a:ext cx="1630018" cy="27524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90661" y="3588717"/>
            <a:ext cx="1689652" cy="10495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438399" y="3184525"/>
            <a:ext cx="1524001" cy="4068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936434" y="2236995"/>
            <a:ext cx="1517375" cy="625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491409" y="2232992"/>
            <a:ext cx="1239078" cy="9515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491409" y="1470993"/>
            <a:ext cx="1603512" cy="17135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605129" y="1497497"/>
            <a:ext cx="1848680" cy="13782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792264" y="2862470"/>
            <a:ext cx="1661545" cy="7058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6" grpId="0"/>
      <p:bldP spid="41" grpId="0"/>
      <p:bldP spid="47" grpId="0"/>
      <p:bldP spid="5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770704" y="468091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18943" y="588742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6427" y="6172644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 x 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8570" y="6179866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188613" y="461151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173588" y="287637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57311" y="2887432"/>
            <a:ext cx="146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(E)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4905" y="3205723"/>
            <a:ext cx="54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915044" y="3190024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6626" y="4620916"/>
            <a:ext cx="5294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51465" y="28435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19020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773697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68953" y="3188251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2729" y="3194877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4610" y="3195092"/>
            <a:ext cx="70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801408" y="621166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NH</a:t>
            </a:r>
            <a:r>
              <a:rPr lang="en-US" sz="3600" baseline="-25000" dirty="0" smtClean="0"/>
              <a:t>3</a:t>
            </a:r>
            <a:endParaRPr lang="en-US" sz="3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070676" y="594968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48889" y="357335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6797" y="352396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836964" y="146214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733438" y="471060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93785" y="4703982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63611" y="149033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80344" y="2222636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743078" y="2252332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03425" y="2245706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464904" y="3184525"/>
            <a:ext cx="1272209" cy="15199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936434" y="2862470"/>
            <a:ext cx="1530627" cy="183942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611757" y="4631635"/>
            <a:ext cx="1861930" cy="13185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51652" y="3184525"/>
            <a:ext cx="1630018" cy="27524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90661" y="3588717"/>
            <a:ext cx="1689652" cy="10495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438399" y="3184525"/>
            <a:ext cx="1524001" cy="4068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936434" y="2236995"/>
            <a:ext cx="1517375" cy="625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491409" y="2232992"/>
            <a:ext cx="1239078" cy="9515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491409" y="1470993"/>
            <a:ext cx="1603512" cy="17135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605129" y="1497497"/>
            <a:ext cx="1848680" cy="13782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400" dirty="0" smtClean="0"/>
              <a:t>Fill </a:t>
            </a:r>
            <a:r>
              <a:rPr lang="en-US" sz="2400" dirty="0"/>
              <a:t>MOs with e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438150" y="6202690"/>
            <a:ext cx="7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83400" y="6221740"/>
            <a:ext cx="7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531458" name="Object 2"/>
          <p:cNvGraphicFramePr>
            <a:graphicFrameLocks noChangeAspect="1"/>
          </p:cNvGraphicFramePr>
          <p:nvPr/>
        </p:nvGraphicFramePr>
        <p:xfrm>
          <a:off x="6626713" y="2622550"/>
          <a:ext cx="90487" cy="404813"/>
        </p:xfrm>
        <a:graphic>
          <a:graphicData uri="http://schemas.openxmlformats.org/presentationml/2006/ole">
            <p:oleObj spid="_x0000_s531524" name="CS ChemDraw Drawing" r:id="rId4" imgW="91035" imgH="405000" progId="ChemDraw.Document.6.0">
              <p:embed/>
            </p:oleObj>
          </a:graphicData>
        </a:graphic>
      </p:graphicFrame>
      <p:graphicFrame>
        <p:nvGraphicFramePr>
          <p:cNvPr id="531459" name="Object 3"/>
          <p:cNvGraphicFramePr>
            <a:graphicFrameLocks noChangeAspect="1"/>
          </p:cNvGraphicFramePr>
          <p:nvPr/>
        </p:nvGraphicFramePr>
        <p:xfrm>
          <a:off x="7307750" y="2597150"/>
          <a:ext cx="90488" cy="404813"/>
        </p:xfrm>
        <a:graphic>
          <a:graphicData uri="http://schemas.openxmlformats.org/presentationml/2006/ole">
            <p:oleObj spid="_x0000_s531525" name="CS ChemDraw Drawing" r:id="rId5" imgW="91035" imgH="405000" progId="ChemDraw.Document.6.0">
              <p:embed/>
            </p:oleObj>
          </a:graphicData>
        </a:graphic>
      </p:graphicFrame>
      <p:graphicFrame>
        <p:nvGraphicFramePr>
          <p:cNvPr id="531460" name="Object 4"/>
          <p:cNvGraphicFramePr>
            <a:graphicFrameLocks noChangeAspect="1"/>
          </p:cNvGraphicFramePr>
          <p:nvPr/>
        </p:nvGraphicFramePr>
        <p:xfrm>
          <a:off x="7924483" y="2612390"/>
          <a:ext cx="90487" cy="404813"/>
        </p:xfrm>
        <a:graphic>
          <a:graphicData uri="http://schemas.openxmlformats.org/presentationml/2006/ole">
            <p:oleObj spid="_x0000_s531526" name="CS ChemDraw Drawing" r:id="rId6" imgW="91035" imgH="405000" progId="ChemDraw.Document.6.0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 flipV="1">
            <a:off x="4784034" y="2870200"/>
            <a:ext cx="1667566" cy="7129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1461" name="Object 5"/>
          <p:cNvGraphicFramePr>
            <a:graphicFrameLocks noChangeAspect="1"/>
          </p:cNvGraphicFramePr>
          <p:nvPr/>
        </p:nvGraphicFramePr>
        <p:xfrm>
          <a:off x="6653213" y="4392613"/>
          <a:ext cx="144462" cy="471487"/>
        </p:xfrm>
        <a:graphic>
          <a:graphicData uri="http://schemas.openxmlformats.org/presentationml/2006/ole">
            <p:oleObj spid="_x0000_s531527" name="CS ChemDraw Drawing" r:id="rId7" imgW="144521" imgH="471960" progId="ChemDraw.Document.6.0">
              <p:embed/>
            </p:oleObj>
          </a:graphicData>
        </a:graphic>
      </p:graphicFrame>
      <p:graphicFrame>
        <p:nvGraphicFramePr>
          <p:cNvPr id="531462" name="Object 6"/>
          <p:cNvGraphicFramePr>
            <a:graphicFrameLocks noChangeAspect="1"/>
          </p:cNvGraphicFramePr>
          <p:nvPr/>
        </p:nvGraphicFramePr>
        <p:xfrm>
          <a:off x="4144963" y="5700713"/>
          <a:ext cx="144462" cy="471487"/>
        </p:xfrm>
        <a:graphic>
          <a:graphicData uri="http://schemas.openxmlformats.org/presentationml/2006/ole">
            <p:oleObj spid="_x0000_s531528" name="CS ChemDraw Drawing" r:id="rId8" imgW="144521" imgH="471960" progId="ChemDraw.Document.6.0">
              <p:embed/>
            </p:oleObj>
          </a:graphicData>
        </a:graphic>
      </p:graphicFrame>
      <p:graphicFrame>
        <p:nvGraphicFramePr>
          <p:cNvPr id="531463" name="Object 7"/>
          <p:cNvGraphicFramePr>
            <a:graphicFrameLocks noChangeAspect="1"/>
          </p:cNvGraphicFramePr>
          <p:nvPr/>
        </p:nvGraphicFramePr>
        <p:xfrm>
          <a:off x="3906838" y="4481513"/>
          <a:ext cx="144462" cy="471487"/>
        </p:xfrm>
        <a:graphic>
          <a:graphicData uri="http://schemas.openxmlformats.org/presentationml/2006/ole">
            <p:oleObj spid="_x0000_s531529" name="CS ChemDraw Drawing" r:id="rId9" imgW="144521" imgH="471960" progId="ChemDraw.Document.6.0">
              <p:embed/>
            </p:oleObj>
          </a:graphicData>
        </a:graphic>
      </p:graphicFrame>
      <p:graphicFrame>
        <p:nvGraphicFramePr>
          <p:cNvPr id="531464" name="Object 8"/>
          <p:cNvGraphicFramePr>
            <a:graphicFrameLocks noChangeAspect="1"/>
          </p:cNvGraphicFramePr>
          <p:nvPr/>
        </p:nvGraphicFramePr>
        <p:xfrm>
          <a:off x="4567238" y="4468813"/>
          <a:ext cx="144462" cy="471487"/>
        </p:xfrm>
        <a:graphic>
          <a:graphicData uri="http://schemas.openxmlformats.org/presentationml/2006/ole">
            <p:oleObj spid="_x0000_s531530" name="CS ChemDraw Drawing" r:id="rId10" imgW="144521" imgH="471960" progId="ChemDraw.Document.6.0">
              <p:embed/>
            </p:oleObj>
          </a:graphicData>
        </a:graphic>
      </p:graphicFrame>
      <p:graphicFrame>
        <p:nvGraphicFramePr>
          <p:cNvPr id="531465" name="Object 9"/>
          <p:cNvGraphicFramePr>
            <a:graphicFrameLocks noChangeAspect="1"/>
          </p:cNvGraphicFramePr>
          <p:nvPr/>
        </p:nvGraphicFramePr>
        <p:xfrm>
          <a:off x="4056063" y="3338513"/>
          <a:ext cx="144462" cy="471487"/>
        </p:xfrm>
        <a:graphic>
          <a:graphicData uri="http://schemas.openxmlformats.org/presentationml/2006/ole">
            <p:oleObj spid="_x0000_s531531" name="CS ChemDraw Drawing" r:id="rId11" imgW="144521" imgH="471960" progId="ChemDraw.Document.6.0">
              <p:embed/>
            </p:oleObj>
          </a:graphicData>
        </a:graphic>
      </p:graphicFrame>
      <p:graphicFrame>
        <p:nvGraphicFramePr>
          <p:cNvPr id="531466" name="Object 10"/>
          <p:cNvGraphicFramePr>
            <a:graphicFrameLocks noChangeAspect="1"/>
          </p:cNvGraphicFramePr>
          <p:nvPr/>
        </p:nvGraphicFramePr>
        <p:xfrm>
          <a:off x="835025" y="2961798"/>
          <a:ext cx="90488" cy="404813"/>
        </p:xfrm>
        <a:graphic>
          <a:graphicData uri="http://schemas.openxmlformats.org/presentationml/2006/ole">
            <p:oleObj spid="_x0000_s531532" name="CS ChemDraw Drawing" r:id="rId12" imgW="91035" imgH="405000" progId="ChemDraw.Document.6.0">
              <p:embed/>
            </p:oleObj>
          </a:graphicData>
        </a:graphic>
      </p:graphicFrame>
      <p:graphicFrame>
        <p:nvGraphicFramePr>
          <p:cNvPr id="531467" name="Object 11"/>
          <p:cNvGraphicFramePr>
            <a:graphicFrameLocks noChangeAspect="1"/>
          </p:cNvGraphicFramePr>
          <p:nvPr/>
        </p:nvGraphicFramePr>
        <p:xfrm>
          <a:off x="1516063" y="2936398"/>
          <a:ext cx="90487" cy="404813"/>
        </p:xfrm>
        <a:graphic>
          <a:graphicData uri="http://schemas.openxmlformats.org/presentationml/2006/ole">
            <p:oleObj spid="_x0000_s531533" name="CS ChemDraw Drawing" r:id="rId13" imgW="91035" imgH="405000" progId="ChemDraw.Document.6.0">
              <p:embed/>
            </p:oleObj>
          </a:graphicData>
        </a:graphic>
      </p:graphicFrame>
      <p:graphicFrame>
        <p:nvGraphicFramePr>
          <p:cNvPr id="531468" name="Object 12"/>
          <p:cNvGraphicFramePr>
            <a:graphicFrameLocks noChangeAspect="1"/>
          </p:cNvGraphicFramePr>
          <p:nvPr/>
        </p:nvGraphicFramePr>
        <p:xfrm>
          <a:off x="2133600" y="2952273"/>
          <a:ext cx="90488" cy="404813"/>
        </p:xfrm>
        <a:graphic>
          <a:graphicData uri="http://schemas.openxmlformats.org/presentationml/2006/ole">
            <p:oleObj spid="_x0000_s531534" name="CS ChemDraw Drawing" r:id="rId14" imgW="91035" imgH="405000" progId="ChemDraw.Document.6.0">
              <p:embed/>
            </p:oleObj>
          </a:graphicData>
        </a:graphic>
      </p:graphicFrame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Generate SALCs of peripheral atoms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Draw peripheral atoms SALC with central atom orbital to generate bonding/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antibonding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633029" y="1303115"/>
            <a:ext cx="4325443" cy="2738797"/>
            <a:chOff x="564610" y="1462142"/>
            <a:chExt cx="7959426" cy="5076303"/>
          </a:xfrm>
        </p:grpSpPr>
        <p:sp>
          <p:nvSpPr>
            <p:cNvPr id="49" name="TextBox 48"/>
            <p:cNvSpPr txBox="1"/>
            <p:nvPr/>
          </p:nvSpPr>
          <p:spPr>
            <a:xfrm>
              <a:off x="3770705" y="4680912"/>
              <a:ext cx="1094362" cy="6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18942" y="5887426"/>
              <a:ext cx="1094362" cy="6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</a:t>
              </a:r>
              <a:r>
                <a:rPr lang="en-US" sz="1400" baseline="-25000" dirty="0" smtClean="0"/>
                <a:t>1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88614" y="4611510"/>
              <a:ext cx="1094362" cy="11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 (A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73587" y="2876371"/>
              <a:ext cx="1094362" cy="11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p</a:t>
              </a:r>
              <a:r>
                <a:rPr lang="en-US" sz="1400" baseline="-25000" dirty="0" err="1" smtClean="0"/>
                <a:t>z</a:t>
              </a:r>
              <a:r>
                <a:rPr lang="en-US" sz="1400" dirty="0" smtClean="0"/>
                <a:t> (A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57311" y="2887432"/>
              <a:ext cx="1466725" cy="11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p</a:t>
              </a:r>
              <a:r>
                <a:rPr lang="en-US" sz="1400" baseline="-25000" dirty="0" err="1" smtClean="0"/>
                <a:t>y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p</a:t>
              </a:r>
              <a:r>
                <a:rPr lang="en-US" sz="1400" baseline="-25000" dirty="0" err="1" smtClean="0"/>
                <a:t>x</a:t>
              </a:r>
              <a:r>
                <a:rPr lang="en-US" sz="1400" dirty="0" smtClean="0"/>
                <a:t> (E)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4905" y="3205723"/>
              <a:ext cx="541945" cy="6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</a:t>
              </a:r>
              <a:endParaRPr lang="en-US" sz="1400" baseline="-250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915044" y="3190024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476626" y="4620916"/>
              <a:ext cx="529457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51465" y="28435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119020" y="28506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773697" y="28506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268953" y="3188251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52729" y="3194877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64610" y="3195092"/>
              <a:ext cx="707597" cy="954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070676" y="5949688"/>
              <a:ext cx="5278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948889" y="3573351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816797" y="3523969"/>
              <a:ext cx="1094362" cy="6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</a:t>
              </a:r>
              <a:r>
                <a:rPr lang="en-US" sz="1400" baseline="-25000" dirty="0" smtClean="0"/>
                <a:t>1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36964" y="1462142"/>
              <a:ext cx="1094362" cy="6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</a:t>
              </a:r>
              <a:r>
                <a:rPr lang="en-US" sz="1400" baseline="-25000" dirty="0" smtClean="0"/>
                <a:t>1</a:t>
              </a:r>
              <a:endParaRPr lang="en-US" sz="1400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3733438" y="4710608"/>
              <a:ext cx="5278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393785" y="4703982"/>
              <a:ext cx="5278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063611" y="1490338"/>
              <a:ext cx="5278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780344" y="2222636"/>
              <a:ext cx="1094362" cy="6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3743078" y="2252332"/>
              <a:ext cx="5278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403425" y="2245706"/>
              <a:ext cx="5278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464904" y="3184525"/>
              <a:ext cx="1272209" cy="15199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936434" y="2862470"/>
              <a:ext cx="1530627" cy="183942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4611757" y="4631635"/>
              <a:ext cx="1861930" cy="131859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451652" y="3184525"/>
              <a:ext cx="1630018" cy="275245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790661" y="3588717"/>
              <a:ext cx="1689652" cy="10495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438399" y="3184525"/>
              <a:ext cx="1524001" cy="40681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936434" y="2236995"/>
              <a:ext cx="1517375" cy="6254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491409" y="2232992"/>
              <a:ext cx="1239078" cy="95153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491409" y="1470993"/>
              <a:ext cx="1603512" cy="171353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4605129" y="1497497"/>
              <a:ext cx="1848680" cy="137822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5" name="Object 2"/>
            <p:cNvGraphicFramePr>
              <a:graphicFrameLocks noChangeAspect="1"/>
            </p:cNvGraphicFramePr>
            <p:nvPr/>
          </p:nvGraphicFramePr>
          <p:xfrm>
            <a:off x="6626713" y="2622550"/>
            <a:ext cx="90487" cy="404813"/>
          </p:xfrm>
          <a:graphic>
            <a:graphicData uri="http://schemas.openxmlformats.org/presentationml/2006/ole">
              <p:oleObj spid="_x0000_s532546" name="CS ChemDraw Drawing" r:id="rId3" imgW="91035" imgH="405000" progId="ChemDraw.Document.6.0">
                <p:embed/>
              </p:oleObj>
            </a:graphicData>
          </a:graphic>
        </p:graphicFrame>
        <p:graphicFrame>
          <p:nvGraphicFramePr>
            <p:cNvPr id="86" name="Object 3"/>
            <p:cNvGraphicFramePr>
              <a:graphicFrameLocks noChangeAspect="1"/>
            </p:cNvGraphicFramePr>
            <p:nvPr/>
          </p:nvGraphicFramePr>
          <p:xfrm>
            <a:off x="7307750" y="2597150"/>
            <a:ext cx="90488" cy="404813"/>
          </p:xfrm>
          <a:graphic>
            <a:graphicData uri="http://schemas.openxmlformats.org/presentationml/2006/ole">
              <p:oleObj spid="_x0000_s532547" name="CS ChemDraw Drawing" r:id="rId4" imgW="91035" imgH="405000" progId="ChemDraw.Document.6.0">
                <p:embed/>
              </p:oleObj>
            </a:graphicData>
          </a:graphic>
        </p:graphicFrame>
        <p:graphicFrame>
          <p:nvGraphicFramePr>
            <p:cNvPr id="87" name="Object 4"/>
            <p:cNvGraphicFramePr>
              <a:graphicFrameLocks noChangeAspect="1"/>
            </p:cNvGraphicFramePr>
            <p:nvPr/>
          </p:nvGraphicFramePr>
          <p:xfrm>
            <a:off x="7924483" y="2612390"/>
            <a:ext cx="90487" cy="404813"/>
          </p:xfrm>
          <a:graphic>
            <a:graphicData uri="http://schemas.openxmlformats.org/presentationml/2006/ole">
              <p:oleObj spid="_x0000_s532548" name="CS ChemDraw Drawing" r:id="rId5" imgW="91035" imgH="405000" progId="ChemDraw.Document.6.0">
                <p:embed/>
              </p:oleObj>
            </a:graphicData>
          </a:graphic>
        </p:graphicFrame>
        <p:cxnSp>
          <p:nvCxnSpPr>
            <p:cNvPr id="88" name="Straight Connector 87"/>
            <p:cNvCxnSpPr/>
            <p:nvPr/>
          </p:nvCxnSpPr>
          <p:spPr>
            <a:xfrm flipV="1">
              <a:off x="4784034" y="2870200"/>
              <a:ext cx="1667566" cy="71299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6653213" y="4392613"/>
            <a:ext cx="144462" cy="471487"/>
          </p:xfrm>
          <a:graphic>
            <a:graphicData uri="http://schemas.openxmlformats.org/presentationml/2006/ole">
              <p:oleObj spid="_x0000_s532549" name="CS ChemDraw Drawing" r:id="rId6" imgW="144521" imgH="471960" progId="ChemDraw.Document.6.0">
                <p:embed/>
              </p:oleObj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4144963" y="5700713"/>
            <a:ext cx="144462" cy="471487"/>
          </p:xfrm>
          <a:graphic>
            <a:graphicData uri="http://schemas.openxmlformats.org/presentationml/2006/ole">
              <p:oleObj spid="_x0000_s532550" name="CS ChemDraw Drawing" r:id="rId7" imgW="144521" imgH="471960" progId="ChemDraw.Document.6.0">
                <p:embed/>
              </p:oleObj>
            </a:graphicData>
          </a:graphic>
        </p:graphicFrame>
        <p:graphicFrame>
          <p:nvGraphicFramePr>
            <p:cNvPr id="91" name="Object 7"/>
            <p:cNvGraphicFramePr>
              <a:graphicFrameLocks noChangeAspect="1"/>
            </p:cNvGraphicFramePr>
            <p:nvPr/>
          </p:nvGraphicFramePr>
          <p:xfrm>
            <a:off x="3906838" y="4481513"/>
            <a:ext cx="144462" cy="471487"/>
          </p:xfrm>
          <a:graphic>
            <a:graphicData uri="http://schemas.openxmlformats.org/presentationml/2006/ole">
              <p:oleObj spid="_x0000_s532551" name="CS ChemDraw Drawing" r:id="rId8" imgW="144521" imgH="471960" progId="ChemDraw.Document.6.0">
                <p:embed/>
              </p:oleObj>
            </a:graphicData>
          </a:graphic>
        </p:graphicFrame>
        <p:graphicFrame>
          <p:nvGraphicFramePr>
            <p:cNvPr id="92" name="Object 8"/>
            <p:cNvGraphicFramePr>
              <a:graphicFrameLocks noChangeAspect="1"/>
            </p:cNvGraphicFramePr>
            <p:nvPr/>
          </p:nvGraphicFramePr>
          <p:xfrm>
            <a:off x="4567238" y="4468813"/>
            <a:ext cx="144462" cy="471487"/>
          </p:xfrm>
          <a:graphic>
            <a:graphicData uri="http://schemas.openxmlformats.org/presentationml/2006/ole">
              <p:oleObj spid="_x0000_s532552" name="CS ChemDraw Drawing" r:id="rId9" imgW="144521" imgH="471960" progId="ChemDraw.Document.6.0">
                <p:embed/>
              </p:oleObj>
            </a:graphicData>
          </a:graphic>
        </p:graphicFrame>
        <p:graphicFrame>
          <p:nvGraphicFramePr>
            <p:cNvPr id="93" name="Object 9"/>
            <p:cNvGraphicFramePr>
              <a:graphicFrameLocks noChangeAspect="1"/>
            </p:cNvGraphicFramePr>
            <p:nvPr/>
          </p:nvGraphicFramePr>
          <p:xfrm>
            <a:off x="4056063" y="3338513"/>
            <a:ext cx="144462" cy="471487"/>
          </p:xfrm>
          <a:graphic>
            <a:graphicData uri="http://schemas.openxmlformats.org/presentationml/2006/ole">
              <p:oleObj spid="_x0000_s532553" name="CS ChemDraw Drawing" r:id="rId10" imgW="144521" imgH="471960" progId="ChemDraw.Document.6.0">
                <p:embed/>
              </p:oleObj>
            </a:graphicData>
          </a:graphic>
        </p:graphicFrame>
        <p:graphicFrame>
          <p:nvGraphicFramePr>
            <p:cNvPr id="94" name="Object 10"/>
            <p:cNvGraphicFramePr>
              <a:graphicFrameLocks noChangeAspect="1"/>
            </p:cNvGraphicFramePr>
            <p:nvPr/>
          </p:nvGraphicFramePr>
          <p:xfrm>
            <a:off x="835025" y="2961798"/>
            <a:ext cx="90488" cy="404813"/>
          </p:xfrm>
          <a:graphic>
            <a:graphicData uri="http://schemas.openxmlformats.org/presentationml/2006/ole">
              <p:oleObj spid="_x0000_s532554" name="CS ChemDraw Drawing" r:id="rId11" imgW="91035" imgH="405000" progId="ChemDraw.Document.6.0">
                <p:embed/>
              </p:oleObj>
            </a:graphicData>
          </a:graphic>
        </p:graphicFrame>
        <p:graphicFrame>
          <p:nvGraphicFramePr>
            <p:cNvPr id="95" name="Object 11"/>
            <p:cNvGraphicFramePr>
              <a:graphicFrameLocks noChangeAspect="1"/>
            </p:cNvGraphicFramePr>
            <p:nvPr/>
          </p:nvGraphicFramePr>
          <p:xfrm>
            <a:off x="1516063" y="2936398"/>
            <a:ext cx="90487" cy="404813"/>
          </p:xfrm>
          <a:graphic>
            <a:graphicData uri="http://schemas.openxmlformats.org/presentationml/2006/ole">
              <p:oleObj spid="_x0000_s532555" name="CS ChemDraw Drawing" r:id="rId12" imgW="91035" imgH="405000" progId="ChemDraw.Document.6.0">
                <p:embed/>
              </p:oleObj>
            </a:graphicData>
          </a:graphic>
        </p:graphicFrame>
        <p:graphicFrame>
          <p:nvGraphicFramePr>
            <p:cNvPr id="96" name="Object 12"/>
            <p:cNvGraphicFramePr>
              <a:graphicFrameLocks noChangeAspect="1"/>
            </p:cNvGraphicFramePr>
            <p:nvPr/>
          </p:nvGraphicFramePr>
          <p:xfrm>
            <a:off x="2133600" y="2952273"/>
            <a:ext cx="90488" cy="404813"/>
          </p:xfrm>
          <a:graphic>
            <a:graphicData uri="http://schemas.openxmlformats.org/presentationml/2006/ole">
              <p:oleObj spid="_x0000_s532556" name="CS ChemDraw Drawing" r:id="rId13" imgW="91035" imgH="405000" progId="ChemDraw.Document.6.0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227" y="1379067"/>
            <a:ext cx="5201062" cy="11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92427" y="2933748"/>
            <a:ext cx="788187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2400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sz="24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atomic </a:t>
            </a:r>
            <a:r>
              <a:rPr lang="en-US" sz="22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in the molecule into sets which are equivalent by symmetry</a:t>
            </a:r>
            <a:endParaRPr lang="en-US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sz="22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7997" y="5328721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2564" y="543495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77446" y="6149252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E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8477" y="6168963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6766419" y="4920995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886035" y="4869471"/>
          <a:ext cx="1577213" cy="761516"/>
        </p:xfrm>
        <a:graphic>
          <a:graphicData uri="http://schemas.openxmlformats.org/presentationml/2006/ole">
            <p:oleObj spid="_x0000_s534536" name="CS ChemDraw Drawing" r:id="rId5" imgW="831739" imgH="402030" progId="ChemDraw.Document.6.0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7849031" y="5008255"/>
            <a:ext cx="5409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681605" y="4297770"/>
            <a:ext cx="0" cy="5044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20241" y="4119612"/>
            <a:ext cx="3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4766" y="4658377"/>
            <a:ext cx="32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142933" y="5111286"/>
            <a:ext cx="479228" cy="730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06023" y="5629053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69093" y="5094642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49284" y="5247043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04148" y="4712711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8" grpId="0"/>
      <p:bldP spid="19" grpId="0"/>
      <p:bldP spid="21" grpId="0"/>
      <p:bldP spid="22" grpId="0" animBg="1"/>
      <p:bldP spid="23" grpId="0" animBg="1"/>
      <p:bldP spid="2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002" y="2540585"/>
            <a:ext cx="2639046" cy="152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075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pic>
        <p:nvPicPr>
          <p:cNvPr id="533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373149"/>
            <a:ext cx="7143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6718854" y="3458816"/>
            <a:ext cx="1683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Separate classes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075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pic>
        <p:nvPicPr>
          <p:cNvPr id="533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349" y="2330381"/>
            <a:ext cx="81630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3332536" y="570539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1567103" y="5811627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5" name="Oval 44"/>
          <p:cNvSpPr/>
          <p:nvPr/>
        </p:nvSpPr>
        <p:spPr>
          <a:xfrm>
            <a:off x="1670958" y="52976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1790574" y="5246143"/>
          <a:ext cx="1577213" cy="761516"/>
        </p:xfrm>
        <a:graphic>
          <a:graphicData uri="http://schemas.openxmlformats.org/presentationml/2006/ole">
            <p:oleObj spid="_x0000_s535563" name="CS ChemDraw Drawing" r:id="rId6" imgW="831739" imgH="402030" progId="ChemDraw.Document.6.0">
              <p:embed/>
            </p:oleObj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2753570" y="5384927"/>
            <a:ext cx="5409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586144" y="4674442"/>
            <a:ext cx="0" cy="5044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24780" y="4496284"/>
            <a:ext cx="3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89305" y="5035049"/>
            <a:ext cx="32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047472" y="5487958"/>
            <a:ext cx="479228" cy="7307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10562" y="6005725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973632" y="5471314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53823" y="5623715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308687" y="508938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pic>
        <p:nvPicPr>
          <p:cNvPr id="535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9346" y="4023385"/>
            <a:ext cx="2485611" cy="28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699" y="3677846"/>
            <a:ext cx="8652076" cy="2398863"/>
          </a:xfrm>
        </p:spPr>
        <p:txBody>
          <a:bodyPr>
            <a:normAutofit/>
          </a:bodyPr>
          <a:lstStyle/>
          <a:p>
            <a:pPr marL="609600" indent="-609600" eaLnBrk="1" hangingPunct="1">
              <a:spcBef>
                <a:spcPct val="55000"/>
              </a:spcBef>
              <a:buFont typeface="Wingdings" charset="2"/>
              <a:buNone/>
              <a:defRPr/>
            </a:pPr>
            <a:r>
              <a:rPr lang="en-US" sz="2400" dirty="0">
                <a:ea typeface="+mn-ea"/>
                <a:cs typeface="+mn-cs"/>
              </a:rPr>
              <a:t>For </a:t>
            </a:r>
            <a:r>
              <a:rPr lang="en-US" sz="2400" dirty="0" err="1">
                <a:ea typeface="+mn-ea"/>
                <a:cs typeface="+mn-cs"/>
              </a:rPr>
              <a:t>heteronuclear</a:t>
            </a:r>
            <a:r>
              <a:rPr lang="en-US" sz="2400" dirty="0">
                <a:ea typeface="+mn-ea"/>
                <a:cs typeface="+mn-cs"/>
              </a:rPr>
              <a:t> molecules:</a:t>
            </a:r>
          </a:p>
          <a:p>
            <a:pPr marL="609600" indent="-609600" eaLnBrk="1" hangingPunct="1">
              <a:spcBef>
                <a:spcPct val="50000"/>
              </a:spcBef>
              <a:buFont typeface="Wingdings" charset="2"/>
              <a:buNone/>
              <a:defRPr/>
            </a:pPr>
            <a:r>
              <a:rPr lang="en-US" sz="2400" dirty="0">
                <a:ea typeface="+mn-ea"/>
                <a:cs typeface="+mn-cs"/>
              </a:rPr>
              <a:t>1.  The bonding orbital(s) will reside predominantly on the atom of lower orbital energy (the more electronegative atom).</a:t>
            </a:r>
          </a:p>
          <a:p>
            <a:pPr marL="609600" indent="-609600" eaLnBrk="1" hangingPunct="1">
              <a:spcBef>
                <a:spcPct val="55000"/>
              </a:spcBef>
              <a:buFont typeface="Wingdings" charset="2"/>
              <a:buNone/>
              <a:defRPr/>
            </a:pPr>
            <a:r>
              <a:rPr lang="en-US" sz="2400" dirty="0">
                <a:ea typeface="+mn-ea"/>
                <a:cs typeface="+mn-cs"/>
              </a:rPr>
              <a:t>2.  The anti-bonding orbital(s) will reside predominantly on the atom with greater orbital energy (the less electronegative atom).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of the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r="1122"/>
          <a:stretch>
            <a:fillRect/>
          </a:stretch>
        </p:blipFill>
        <p:spPr bwMode="auto">
          <a:xfrm>
            <a:off x="1469983" y="1090913"/>
            <a:ext cx="5878213" cy="25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7800" y="6313862"/>
            <a:ext cx="8611562" cy="62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we determine orbital energies?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084" y="1479887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-1186048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pic>
        <p:nvPicPr>
          <p:cNvPr id="533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349" y="2661681"/>
            <a:ext cx="81630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 rot="5400000">
            <a:off x="2038686" y="4578438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4172" y="4286038"/>
            <a:ext cx="8237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 </a:t>
            </a:r>
            <a:r>
              <a:rPr lang="en-US" sz="2000" dirty="0" smtClean="0"/>
              <a:t>≈   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C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+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C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1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016275" y="4923438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273286" y="4576290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880" y="4934542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4560432" y="4581346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38019" y="4939598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37673" y="5403484"/>
            <a:ext cx="3571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</a:t>
            </a:r>
            <a:r>
              <a:rPr lang="en-US" sz="2000" dirty="0" smtClean="0"/>
              <a:t>≈  [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3 </a:t>
            </a:r>
            <a:r>
              <a:rPr lang="en-US" sz="2000" dirty="0" smtClean="0"/>
              <a:t>+ 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435527" y="5849484"/>
            <a:ext cx="2891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</a:t>
            </a:r>
            <a:r>
              <a:rPr lang="en-US" sz="2000" dirty="0" smtClean="0"/>
              <a:t>≈  [ 2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890656" y="5493266"/>
            <a:ext cx="234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 H1s </a:t>
            </a:r>
            <a:r>
              <a:rPr lang="en-US" sz="2000" dirty="0" err="1" smtClean="0">
                <a:solidFill>
                  <a:srgbClr val="FF0000"/>
                </a:solidFill>
              </a:rPr>
              <a:t>orbitals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5766" y="3093284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38066" y="4355977"/>
            <a:ext cx="285964" cy="28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83820" y="4355977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55230" y="423437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7488" y="0"/>
            <a:ext cx="2313332" cy="26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>
            <a:off x="2062725" y="2742041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38065" y="4369229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94987" y="422911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5822176" y="4572380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99765" y="491738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9" name="Right Brace 48"/>
          <p:cNvSpPr/>
          <p:nvPr/>
        </p:nvSpPr>
        <p:spPr>
          <a:xfrm rot="5400000">
            <a:off x="7056776" y="4570232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34370" y="492848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8343922" y="4575288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21509" y="493354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428903" y="6293428"/>
            <a:ext cx="2891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</a:t>
            </a:r>
            <a:r>
              <a:rPr lang="en-US" sz="2000" dirty="0" smtClean="0"/>
              <a:t>≈  [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7294936" y="6188336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529503" y="6294570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56" name="Oval 55"/>
          <p:cNvSpPr/>
          <p:nvPr/>
        </p:nvSpPr>
        <p:spPr>
          <a:xfrm>
            <a:off x="5633358" y="5780610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/>
        </p:nvGraphicFramePr>
        <p:xfrm>
          <a:off x="5751513" y="5724525"/>
          <a:ext cx="1576387" cy="768350"/>
        </p:xfrm>
        <a:graphic>
          <a:graphicData uri="http://schemas.openxmlformats.org/presentationml/2006/ole">
            <p:oleObj spid="_x0000_s536588" name="CS ChemDraw Drawing" r:id="rId7" imgW="834711" imgH="403650" progId="ChemDraw.Document.6.0">
              <p:embed/>
            </p:oleObj>
          </a:graphicData>
        </a:graphic>
      </p:graphicFrame>
      <p:sp>
        <p:nvSpPr>
          <p:cNvPr id="64" name="Oval 63"/>
          <p:cNvSpPr/>
          <p:nvPr/>
        </p:nvSpPr>
        <p:spPr>
          <a:xfrm>
            <a:off x="6936032" y="595425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816223" y="6106658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271087" y="5572326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7" grpId="0"/>
      <p:bldP spid="18" grpId="0"/>
      <p:bldP spid="23" grpId="0"/>
      <p:bldP spid="24" grpId="0" animBg="1"/>
      <p:bldP spid="25" grpId="0" animBg="1"/>
      <p:bldP spid="26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/>
      <p:bldP spid="54" grpId="0"/>
      <p:bldP spid="55" grpId="0"/>
      <p:bldP spid="56" grpId="0" animBg="1"/>
      <p:bldP spid="64" grpId="0" animBg="1"/>
      <p:bldP spid="65" grpId="0" animBg="1"/>
      <p:bldP spid="6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084" y="1479887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-1186048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pic>
        <p:nvPicPr>
          <p:cNvPr id="533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349" y="2661681"/>
            <a:ext cx="81630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 rot="5400000">
            <a:off x="2038686" y="4578438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4172" y="4286038"/>
            <a:ext cx="8502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E  </a:t>
            </a:r>
            <a:r>
              <a:rPr lang="en-US" sz="2000" dirty="0" smtClean="0"/>
              <a:t>≈    ((2)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C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+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C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((0)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1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((0)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((0)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016275" y="4923438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273286" y="4576290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880" y="4934542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4560432" y="4581346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38019" y="4939598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37673" y="5403484"/>
            <a:ext cx="3571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</a:t>
            </a:r>
            <a:r>
              <a:rPr lang="en-US" sz="2000" dirty="0" smtClean="0"/>
              <a:t>≈  [2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-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513986" y="5466762"/>
            <a:ext cx="159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One of the E </a:t>
            </a:r>
            <a:r>
              <a:rPr lang="en-US" sz="2000" dirty="0" err="1" smtClean="0">
                <a:solidFill>
                  <a:srgbClr val="FF0000"/>
                </a:solidFill>
              </a:rPr>
              <a:t>orbitals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29018" y="3875152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38066" y="4355977"/>
            <a:ext cx="285964" cy="28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83820" y="4355977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55230" y="423437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7488" y="0"/>
            <a:ext cx="2313332" cy="26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>
            <a:off x="2062725" y="2742041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38065" y="4369229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94987" y="422911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5822176" y="4572380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99765" y="49173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0</a:t>
            </a:r>
            <a:endParaRPr lang="en-US" dirty="0"/>
          </a:p>
        </p:txBody>
      </p:sp>
      <p:sp>
        <p:nvSpPr>
          <p:cNvPr id="49" name="Right Brace 48"/>
          <p:cNvSpPr/>
          <p:nvPr/>
        </p:nvSpPr>
        <p:spPr>
          <a:xfrm rot="5400000">
            <a:off x="7056776" y="4570232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74126" y="49284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0</a:t>
            </a:r>
            <a:endParaRPr lang="en-US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8343922" y="4575288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21509" y="49335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374448" y="622809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5529503" y="6294570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/>
        </p:nvGraphicFramePr>
        <p:xfrm>
          <a:off x="5751513" y="5724525"/>
          <a:ext cx="1576387" cy="768350"/>
        </p:xfrm>
        <a:graphic>
          <a:graphicData uri="http://schemas.openxmlformats.org/presentationml/2006/ole">
            <p:oleObj spid="_x0000_s538633" name="CS ChemDraw Drawing" r:id="rId7" imgW="834711" imgH="403650" progId="ChemDraw.Document.6.0">
              <p:embed/>
            </p:oleObj>
          </a:graphicData>
        </a:graphic>
      </p:graphicFrame>
      <p:sp>
        <p:nvSpPr>
          <p:cNvPr id="64" name="Oval 63"/>
          <p:cNvSpPr/>
          <p:nvPr/>
        </p:nvSpPr>
        <p:spPr>
          <a:xfrm>
            <a:off x="6771860" y="5710573"/>
            <a:ext cx="812594" cy="812594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271087" y="5572326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38" name="Oval 37"/>
          <p:cNvSpPr/>
          <p:nvPr/>
        </p:nvSpPr>
        <p:spPr>
          <a:xfrm>
            <a:off x="5646360" y="5710540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8759" y="6061723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93313" y="6004342"/>
            <a:ext cx="34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What about the other E orbital?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  <p:bldP spid="13" grpId="0" animBg="1"/>
      <p:bldP spid="14" grpId="0"/>
      <p:bldP spid="17" grpId="0"/>
      <p:bldP spid="23" grpId="0"/>
      <p:bldP spid="24" grpId="0" animBg="1"/>
      <p:bldP spid="25" grpId="0" animBg="1"/>
      <p:bldP spid="26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/>
      <p:bldP spid="51" grpId="0" animBg="1"/>
      <p:bldP spid="52" grpId="0"/>
      <p:bldP spid="54" grpId="0"/>
      <p:bldP spid="55" grpId="0"/>
      <p:bldP spid="64" grpId="0" animBg="1"/>
      <p:bldP spid="66" grpId="0"/>
      <p:bldP spid="38" grpId="0" animBg="1"/>
      <p:bldP spid="39" grpId="0" animBg="1"/>
      <p:bldP spid="4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18" y="2635938"/>
            <a:ext cx="8248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084" y="1479887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-1186048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27" name="Oval 26"/>
          <p:cNvSpPr/>
          <p:nvPr/>
        </p:nvSpPr>
        <p:spPr>
          <a:xfrm>
            <a:off x="6955230" y="423437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7488" y="0"/>
            <a:ext cx="2313332" cy="26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 45"/>
          <p:cNvSpPr/>
          <p:nvPr/>
        </p:nvSpPr>
        <p:spPr>
          <a:xfrm>
            <a:off x="6994987" y="422911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9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4862" y="5649359"/>
            <a:ext cx="45053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1186048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pic>
        <p:nvPicPr>
          <p:cNvPr id="539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4862" y="1395411"/>
            <a:ext cx="45053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53022" y="5605246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8077" y="5671724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630087" y="5101679"/>
          <a:ext cx="1576387" cy="768350"/>
        </p:xfrm>
        <a:graphic>
          <a:graphicData uri="http://schemas.openxmlformats.org/presentationml/2006/ole">
            <p:oleObj spid="_x0000_s540688" name="CS ChemDraw Drawing" r:id="rId5" imgW="834711" imgH="403650" progId="ChemDraw.Document.6.0">
              <p:embed/>
            </p:oleObj>
          </a:graphicData>
        </a:graphic>
      </p:graphicFrame>
      <p:sp>
        <p:nvSpPr>
          <p:cNvPr id="13" name="Oval 12"/>
          <p:cNvSpPr/>
          <p:nvPr/>
        </p:nvSpPr>
        <p:spPr>
          <a:xfrm>
            <a:off x="2650434" y="5087727"/>
            <a:ext cx="812594" cy="812594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9661" y="4949480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1524934" y="5087694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7333" y="5438877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173357" y="1510747"/>
            <a:ext cx="1828800" cy="198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9730" y="2524035"/>
            <a:ext cx="746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 different E SALCS have been generated but they are all similar.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3726" y="2941473"/>
            <a:ext cx="746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 subtraction or addition to generate new SALC.</a:t>
            </a:r>
            <a:endParaRPr lang="en-US" dirty="0"/>
          </a:p>
        </p:txBody>
      </p:sp>
      <p:pic>
        <p:nvPicPr>
          <p:cNvPr id="540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0103" y="3380548"/>
            <a:ext cx="6542676" cy="42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837735" y="5620358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92790" y="5686836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5214800" y="5116791"/>
          <a:ext cx="1576387" cy="768350"/>
        </p:xfrm>
        <a:graphic>
          <a:graphicData uri="http://schemas.openxmlformats.org/presentationml/2006/ole">
            <p:oleObj spid="_x0000_s540689" name="CS ChemDraw Drawing" r:id="rId7" imgW="834711" imgH="403650" progId="ChemDraw.Document.6.0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34374" y="496459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5109647" y="5102806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72883" y="5434839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06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3366" y="3918709"/>
            <a:ext cx="1894425" cy="32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3260" y="4587944"/>
            <a:ext cx="1894425" cy="32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6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3328" y="4597056"/>
            <a:ext cx="2607849" cy="2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  <p:bldP spid="15" grpId="0" animBg="1"/>
      <p:bldP spid="16" grpId="0" animBg="1"/>
      <p:bldP spid="20" grpId="0"/>
      <p:bldP spid="23" grpId="0"/>
      <p:bldP spid="24" grpId="0"/>
      <p:bldP spid="28" grpId="0"/>
      <p:bldP spid="29" grpId="0" animBg="1"/>
      <p:bldP spid="3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770704" y="468091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18943" y="588742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6427" y="6172644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 x 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8570" y="6179866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188613" y="461151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173588" y="287637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57311" y="2887432"/>
            <a:ext cx="146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(E)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4905" y="3205723"/>
            <a:ext cx="54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915044" y="3190024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6626" y="4620916"/>
            <a:ext cx="5294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51465" y="28435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19020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773697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68953" y="3188251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2729" y="3194877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4610" y="3195092"/>
            <a:ext cx="70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801408" y="621166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NH</a:t>
            </a:r>
            <a:r>
              <a:rPr lang="en-US" sz="3600" baseline="-25000" dirty="0" smtClean="0"/>
              <a:t>3</a:t>
            </a:r>
            <a:endParaRPr lang="en-US" sz="3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070676" y="594968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48889" y="357335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6797" y="352396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836964" y="146214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733438" y="471060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93785" y="4703982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63611" y="1490338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80344" y="2222636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3743078" y="2252332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03425" y="2245706"/>
            <a:ext cx="527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464904" y="3184525"/>
            <a:ext cx="1272209" cy="15199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936434" y="2862470"/>
            <a:ext cx="1530627" cy="183942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611757" y="4631635"/>
            <a:ext cx="1861930" cy="13185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51652" y="3184525"/>
            <a:ext cx="1630018" cy="27524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90661" y="3588717"/>
            <a:ext cx="1689652" cy="10495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438399" y="3184525"/>
            <a:ext cx="1524001" cy="4068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936434" y="2236995"/>
            <a:ext cx="1517375" cy="6254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491409" y="2232992"/>
            <a:ext cx="1239078" cy="9515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491409" y="1470993"/>
            <a:ext cx="1603512" cy="17135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605129" y="1497497"/>
            <a:ext cx="1848680" cy="13782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1458" name="Object 2"/>
          <p:cNvGraphicFramePr>
            <a:graphicFrameLocks noChangeAspect="1"/>
          </p:cNvGraphicFramePr>
          <p:nvPr/>
        </p:nvGraphicFramePr>
        <p:xfrm>
          <a:off x="6626713" y="2622550"/>
          <a:ext cx="90487" cy="404813"/>
        </p:xfrm>
        <a:graphic>
          <a:graphicData uri="http://schemas.openxmlformats.org/presentationml/2006/ole">
            <p:oleObj spid="_x0000_s541783" name="CS ChemDraw Drawing" r:id="rId4" imgW="91035" imgH="405000" progId="ChemDraw.Document.6.0">
              <p:embed/>
            </p:oleObj>
          </a:graphicData>
        </a:graphic>
      </p:graphicFrame>
      <p:graphicFrame>
        <p:nvGraphicFramePr>
          <p:cNvPr id="531459" name="Object 3"/>
          <p:cNvGraphicFramePr>
            <a:graphicFrameLocks noChangeAspect="1"/>
          </p:cNvGraphicFramePr>
          <p:nvPr/>
        </p:nvGraphicFramePr>
        <p:xfrm>
          <a:off x="7307750" y="2597150"/>
          <a:ext cx="90488" cy="404813"/>
        </p:xfrm>
        <a:graphic>
          <a:graphicData uri="http://schemas.openxmlformats.org/presentationml/2006/ole">
            <p:oleObj spid="_x0000_s541784" name="CS ChemDraw Drawing" r:id="rId5" imgW="91035" imgH="405000" progId="ChemDraw.Document.6.0">
              <p:embed/>
            </p:oleObj>
          </a:graphicData>
        </a:graphic>
      </p:graphicFrame>
      <p:graphicFrame>
        <p:nvGraphicFramePr>
          <p:cNvPr id="531460" name="Object 4"/>
          <p:cNvGraphicFramePr>
            <a:graphicFrameLocks noChangeAspect="1"/>
          </p:cNvGraphicFramePr>
          <p:nvPr/>
        </p:nvGraphicFramePr>
        <p:xfrm>
          <a:off x="7924483" y="2612390"/>
          <a:ext cx="90487" cy="404813"/>
        </p:xfrm>
        <a:graphic>
          <a:graphicData uri="http://schemas.openxmlformats.org/presentationml/2006/ole">
            <p:oleObj spid="_x0000_s541785" name="CS ChemDraw Drawing" r:id="rId6" imgW="91035" imgH="405000" progId="ChemDraw.Document.6.0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 flipV="1">
            <a:off x="4784034" y="2870200"/>
            <a:ext cx="1667566" cy="7129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1461" name="Object 5"/>
          <p:cNvGraphicFramePr>
            <a:graphicFrameLocks noChangeAspect="1"/>
          </p:cNvGraphicFramePr>
          <p:nvPr/>
        </p:nvGraphicFramePr>
        <p:xfrm>
          <a:off x="6653213" y="4392613"/>
          <a:ext cx="144462" cy="471487"/>
        </p:xfrm>
        <a:graphic>
          <a:graphicData uri="http://schemas.openxmlformats.org/presentationml/2006/ole">
            <p:oleObj spid="_x0000_s541786" name="CS ChemDraw Drawing" r:id="rId7" imgW="144521" imgH="471960" progId="ChemDraw.Document.6.0">
              <p:embed/>
            </p:oleObj>
          </a:graphicData>
        </a:graphic>
      </p:graphicFrame>
      <p:graphicFrame>
        <p:nvGraphicFramePr>
          <p:cNvPr id="531462" name="Object 6"/>
          <p:cNvGraphicFramePr>
            <a:graphicFrameLocks noChangeAspect="1"/>
          </p:cNvGraphicFramePr>
          <p:nvPr/>
        </p:nvGraphicFramePr>
        <p:xfrm>
          <a:off x="4144963" y="5700713"/>
          <a:ext cx="144462" cy="471487"/>
        </p:xfrm>
        <a:graphic>
          <a:graphicData uri="http://schemas.openxmlformats.org/presentationml/2006/ole">
            <p:oleObj spid="_x0000_s541787" name="CS ChemDraw Drawing" r:id="rId8" imgW="144521" imgH="471960" progId="ChemDraw.Document.6.0">
              <p:embed/>
            </p:oleObj>
          </a:graphicData>
        </a:graphic>
      </p:graphicFrame>
      <p:graphicFrame>
        <p:nvGraphicFramePr>
          <p:cNvPr id="531463" name="Object 7"/>
          <p:cNvGraphicFramePr>
            <a:graphicFrameLocks noChangeAspect="1"/>
          </p:cNvGraphicFramePr>
          <p:nvPr/>
        </p:nvGraphicFramePr>
        <p:xfrm>
          <a:off x="3906838" y="4481513"/>
          <a:ext cx="144462" cy="471487"/>
        </p:xfrm>
        <a:graphic>
          <a:graphicData uri="http://schemas.openxmlformats.org/presentationml/2006/ole">
            <p:oleObj spid="_x0000_s541788" name="CS ChemDraw Drawing" r:id="rId9" imgW="144521" imgH="471960" progId="ChemDraw.Document.6.0">
              <p:embed/>
            </p:oleObj>
          </a:graphicData>
        </a:graphic>
      </p:graphicFrame>
      <p:graphicFrame>
        <p:nvGraphicFramePr>
          <p:cNvPr id="531464" name="Object 8"/>
          <p:cNvGraphicFramePr>
            <a:graphicFrameLocks noChangeAspect="1"/>
          </p:cNvGraphicFramePr>
          <p:nvPr/>
        </p:nvGraphicFramePr>
        <p:xfrm>
          <a:off x="4567238" y="4468813"/>
          <a:ext cx="144462" cy="471487"/>
        </p:xfrm>
        <a:graphic>
          <a:graphicData uri="http://schemas.openxmlformats.org/presentationml/2006/ole">
            <p:oleObj spid="_x0000_s541789" name="CS ChemDraw Drawing" r:id="rId10" imgW="144521" imgH="471960" progId="ChemDraw.Document.6.0">
              <p:embed/>
            </p:oleObj>
          </a:graphicData>
        </a:graphic>
      </p:graphicFrame>
      <p:graphicFrame>
        <p:nvGraphicFramePr>
          <p:cNvPr id="531465" name="Object 9"/>
          <p:cNvGraphicFramePr>
            <a:graphicFrameLocks noChangeAspect="1"/>
          </p:cNvGraphicFramePr>
          <p:nvPr/>
        </p:nvGraphicFramePr>
        <p:xfrm>
          <a:off x="4056063" y="3338513"/>
          <a:ext cx="144462" cy="471487"/>
        </p:xfrm>
        <a:graphic>
          <a:graphicData uri="http://schemas.openxmlformats.org/presentationml/2006/ole">
            <p:oleObj spid="_x0000_s541790" name="CS ChemDraw Drawing" r:id="rId11" imgW="144521" imgH="471960" progId="ChemDraw.Document.6.0">
              <p:embed/>
            </p:oleObj>
          </a:graphicData>
        </a:graphic>
      </p:graphicFrame>
      <p:graphicFrame>
        <p:nvGraphicFramePr>
          <p:cNvPr id="531466" name="Object 10"/>
          <p:cNvGraphicFramePr>
            <a:graphicFrameLocks noChangeAspect="1"/>
          </p:cNvGraphicFramePr>
          <p:nvPr/>
        </p:nvGraphicFramePr>
        <p:xfrm>
          <a:off x="835025" y="2961798"/>
          <a:ext cx="90488" cy="404813"/>
        </p:xfrm>
        <a:graphic>
          <a:graphicData uri="http://schemas.openxmlformats.org/presentationml/2006/ole">
            <p:oleObj spid="_x0000_s541791" name="CS ChemDraw Drawing" r:id="rId12" imgW="91035" imgH="405000" progId="ChemDraw.Document.6.0">
              <p:embed/>
            </p:oleObj>
          </a:graphicData>
        </a:graphic>
      </p:graphicFrame>
      <p:graphicFrame>
        <p:nvGraphicFramePr>
          <p:cNvPr id="531467" name="Object 11"/>
          <p:cNvGraphicFramePr>
            <a:graphicFrameLocks noChangeAspect="1"/>
          </p:cNvGraphicFramePr>
          <p:nvPr/>
        </p:nvGraphicFramePr>
        <p:xfrm>
          <a:off x="1516063" y="2936398"/>
          <a:ext cx="90487" cy="404813"/>
        </p:xfrm>
        <a:graphic>
          <a:graphicData uri="http://schemas.openxmlformats.org/presentationml/2006/ole">
            <p:oleObj spid="_x0000_s541792" name="CS ChemDraw Drawing" r:id="rId13" imgW="91035" imgH="405000" progId="ChemDraw.Document.6.0">
              <p:embed/>
            </p:oleObj>
          </a:graphicData>
        </a:graphic>
      </p:graphicFrame>
      <p:graphicFrame>
        <p:nvGraphicFramePr>
          <p:cNvPr id="531468" name="Object 12"/>
          <p:cNvGraphicFramePr>
            <a:graphicFrameLocks noChangeAspect="1"/>
          </p:cNvGraphicFramePr>
          <p:nvPr/>
        </p:nvGraphicFramePr>
        <p:xfrm>
          <a:off x="2133600" y="2952273"/>
          <a:ext cx="90488" cy="404813"/>
        </p:xfrm>
        <a:graphic>
          <a:graphicData uri="http://schemas.openxmlformats.org/presentationml/2006/ole">
            <p:oleObj spid="_x0000_s541793" name="CS ChemDraw Drawing" r:id="rId14" imgW="91035" imgH="405000" progId="ChemDraw.Document.6.0">
              <p:embed/>
            </p:oleObj>
          </a:graphicData>
        </a:graphic>
      </p:graphicFrame>
      <p:sp>
        <p:nvSpPr>
          <p:cNvPr id="61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9"/>
              <a:defRPr/>
            </a:pPr>
            <a:r>
              <a:rPr lang="en-US" sz="2400" dirty="0" smtClean="0"/>
              <a:t>Draw SALC with central atom.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10484" y="3696942"/>
            <a:ext cx="1121804" cy="545562"/>
            <a:chOff x="123735" y="3908977"/>
            <a:chExt cx="1792071" cy="871530"/>
          </a:xfrm>
        </p:grpSpPr>
        <p:sp>
          <p:nvSpPr>
            <p:cNvPr id="77" name="Oval 76"/>
            <p:cNvSpPr/>
            <p:nvPr/>
          </p:nvSpPr>
          <p:spPr>
            <a:xfrm>
              <a:off x="123735" y="3965062"/>
              <a:ext cx="489397" cy="489397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9" name="Object 4"/>
            <p:cNvGraphicFramePr>
              <a:graphicFrameLocks noChangeAspect="1"/>
            </p:cNvGraphicFramePr>
            <p:nvPr/>
          </p:nvGraphicFramePr>
          <p:xfrm>
            <a:off x="241890" y="3908977"/>
            <a:ext cx="1576387" cy="768350"/>
          </p:xfrm>
          <a:graphic>
            <a:graphicData uri="http://schemas.openxmlformats.org/presentationml/2006/ole">
              <p:oleObj spid="_x0000_s541794" name="CS ChemDraw Drawing" r:id="rId15" imgW="834711" imgH="403650" progId="ChemDraw.Document.6.0">
                <p:embed/>
              </p:oleObj>
            </a:graphicData>
          </a:graphic>
        </p:graphicFrame>
        <p:sp>
          <p:nvSpPr>
            <p:cNvPr id="81" name="Oval 80"/>
            <p:cNvSpPr/>
            <p:nvPr/>
          </p:nvSpPr>
          <p:spPr>
            <a:xfrm>
              <a:off x="1426409" y="4138709"/>
              <a:ext cx="489397" cy="489397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06600" y="4291110"/>
              <a:ext cx="489397" cy="489397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71925" y="3709470"/>
            <a:ext cx="1213212" cy="526188"/>
            <a:chOff x="1524934" y="5087694"/>
            <a:chExt cx="1938094" cy="840580"/>
          </a:xfrm>
        </p:grpSpPr>
        <p:graphicFrame>
          <p:nvGraphicFramePr>
            <p:cNvPr id="84" name="Object 4"/>
            <p:cNvGraphicFramePr>
              <a:graphicFrameLocks noChangeAspect="1"/>
            </p:cNvGraphicFramePr>
            <p:nvPr/>
          </p:nvGraphicFramePr>
          <p:xfrm>
            <a:off x="1630087" y="5101679"/>
            <a:ext cx="1576387" cy="768350"/>
          </p:xfrm>
          <a:graphic>
            <a:graphicData uri="http://schemas.openxmlformats.org/presentationml/2006/ole">
              <p:oleObj spid="_x0000_s541795" name="CS ChemDraw Drawing" r:id="rId16" imgW="834711" imgH="403650" progId="ChemDraw.Document.6.0">
                <p:embed/>
              </p:oleObj>
            </a:graphicData>
          </a:graphic>
        </p:graphicFrame>
        <p:sp>
          <p:nvSpPr>
            <p:cNvPr id="85" name="Oval 84"/>
            <p:cNvSpPr/>
            <p:nvPr/>
          </p:nvSpPr>
          <p:spPr>
            <a:xfrm>
              <a:off x="2650434" y="5087727"/>
              <a:ext cx="812594" cy="812594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524934" y="5087694"/>
              <a:ext cx="489397" cy="489397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677333" y="5438877"/>
              <a:ext cx="489397" cy="489397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31561" y="4387189"/>
            <a:ext cx="1052614" cy="514200"/>
            <a:chOff x="5109647" y="5102806"/>
            <a:chExt cx="1681540" cy="821430"/>
          </a:xfrm>
        </p:grpSpPr>
        <p:graphicFrame>
          <p:nvGraphicFramePr>
            <p:cNvPr id="89" name="Object 4"/>
            <p:cNvGraphicFramePr>
              <a:graphicFrameLocks noChangeAspect="1"/>
            </p:cNvGraphicFramePr>
            <p:nvPr/>
          </p:nvGraphicFramePr>
          <p:xfrm>
            <a:off x="5214800" y="5116791"/>
            <a:ext cx="1576387" cy="768350"/>
          </p:xfrm>
          <a:graphic>
            <a:graphicData uri="http://schemas.openxmlformats.org/presentationml/2006/ole">
              <p:oleObj spid="_x0000_s541796" name="CS ChemDraw Drawing" r:id="rId17" imgW="834711" imgH="403650" progId="ChemDraw.Document.6.0">
                <p:embed/>
              </p:oleObj>
            </a:graphicData>
          </a:graphic>
        </p:graphicFrame>
        <p:sp>
          <p:nvSpPr>
            <p:cNvPr id="90" name="Oval 89"/>
            <p:cNvSpPr/>
            <p:nvPr/>
          </p:nvSpPr>
          <p:spPr>
            <a:xfrm>
              <a:off x="5109647" y="5102806"/>
              <a:ext cx="489397" cy="489397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272883" y="5434839"/>
              <a:ext cx="489397" cy="489397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126085" y="3460750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956514" y="3587393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439208" y="5084115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8192885" y="3460750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727099" y="3484362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356791" y="3370597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67523" y="3832090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9"/>
              <a:defRPr/>
            </a:pPr>
            <a:r>
              <a:rPr lang="en-US" sz="2400" dirty="0" smtClean="0"/>
              <a:t>Draw SALC with central atom.</a:t>
            </a:r>
          </a:p>
        </p:txBody>
      </p:sp>
      <p:pic>
        <p:nvPicPr>
          <p:cNvPr id="54376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1532" y="1288459"/>
            <a:ext cx="4797321" cy="55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5506880" y="6211669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 x H</a:t>
            </a:r>
            <a:endParaRPr lang="en-US" sz="3600" dirty="0"/>
          </a:p>
        </p:txBody>
      </p:sp>
      <p:sp>
        <p:nvSpPr>
          <p:cNvPr id="71" name="TextBox 70"/>
          <p:cNvSpPr txBox="1"/>
          <p:nvPr/>
        </p:nvSpPr>
        <p:spPr>
          <a:xfrm>
            <a:off x="1904624" y="621166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942245" y="4593177"/>
            <a:ext cx="1121804" cy="545562"/>
            <a:chOff x="123735" y="3908977"/>
            <a:chExt cx="1792071" cy="871530"/>
          </a:xfrm>
        </p:grpSpPr>
        <p:sp>
          <p:nvSpPr>
            <p:cNvPr id="9" name="Oval 8"/>
            <p:cNvSpPr/>
            <p:nvPr/>
          </p:nvSpPr>
          <p:spPr>
            <a:xfrm>
              <a:off x="123735" y="3965062"/>
              <a:ext cx="489397" cy="489397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241890" y="3908977"/>
            <a:ext cx="1576387" cy="768350"/>
          </p:xfrm>
          <a:graphic>
            <a:graphicData uri="http://schemas.openxmlformats.org/presentationml/2006/ole">
              <p:oleObj spid="_x0000_s542728" name="CS ChemDraw Drawing" r:id="rId5" imgW="834711" imgH="403650" progId="ChemDraw.Document.6.0">
                <p:embed/>
              </p:oleObj>
            </a:graphicData>
          </a:graphic>
        </p:graphicFrame>
        <p:sp>
          <p:nvSpPr>
            <p:cNvPr id="11" name="Oval 10"/>
            <p:cNvSpPr/>
            <p:nvPr/>
          </p:nvSpPr>
          <p:spPr>
            <a:xfrm>
              <a:off x="1426409" y="4138709"/>
              <a:ext cx="489397" cy="489397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6600" y="4291110"/>
              <a:ext cx="489397" cy="489397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03686" y="4605705"/>
            <a:ext cx="1213212" cy="526188"/>
            <a:chOff x="1524934" y="5087694"/>
            <a:chExt cx="1938094" cy="840580"/>
          </a:xfrm>
        </p:grpSpPr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1630087" y="5101679"/>
            <a:ext cx="1576387" cy="768350"/>
          </p:xfrm>
          <a:graphic>
            <a:graphicData uri="http://schemas.openxmlformats.org/presentationml/2006/ole">
              <p:oleObj spid="_x0000_s542729" name="CS ChemDraw Drawing" r:id="rId6" imgW="834711" imgH="403650" progId="ChemDraw.Document.6.0">
                <p:embed/>
              </p:oleObj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2650434" y="5087727"/>
              <a:ext cx="812594" cy="812594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24934" y="5087694"/>
              <a:ext cx="489397" cy="489397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77333" y="5438877"/>
              <a:ext cx="489397" cy="489397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63322" y="5283424"/>
            <a:ext cx="1052614" cy="514200"/>
            <a:chOff x="5109647" y="5102806"/>
            <a:chExt cx="1681540" cy="821430"/>
          </a:xfrm>
        </p:grpSpPr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5214800" y="5116791"/>
            <a:ext cx="1576387" cy="768350"/>
          </p:xfrm>
          <a:graphic>
            <a:graphicData uri="http://schemas.openxmlformats.org/presentationml/2006/ole">
              <p:oleObj spid="_x0000_s542730" name="CS ChemDraw Drawing" r:id="rId7" imgW="834711" imgH="403650" progId="ChemDraw.Document.6.0">
                <p:embed/>
              </p:oleObj>
            </a:graphicData>
          </a:graphic>
        </p:graphicFrame>
        <p:sp>
          <p:nvSpPr>
            <p:cNvPr id="20" name="Oval 19"/>
            <p:cNvSpPr/>
            <p:nvPr/>
          </p:nvSpPr>
          <p:spPr>
            <a:xfrm>
              <a:off x="5109647" y="5102806"/>
              <a:ext cx="489397" cy="489397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272883" y="5434839"/>
              <a:ext cx="489397" cy="489397"/>
            </a:xfrm>
            <a:prstGeom prst="ellipse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1248321" y="3859994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78750" y="398663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493019" y="5335878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15121" y="3859994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49335" y="3883606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79027" y="3769841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9759" y="4231334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NH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Generate SALCs of peripheral atoms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Draw peripheral atoms SALC with central atom orbital to generate bonding/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antibonding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374" y="893795"/>
            <a:ext cx="3816626" cy="442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36" y="5893790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161"/>
            <a:ext cx="8229600" cy="5785839"/>
          </a:xfrm>
        </p:spPr>
        <p:txBody>
          <a:bodyPr>
            <a:normAutofit/>
          </a:bodyPr>
          <a:lstStyle/>
          <a:p>
            <a:r>
              <a:rPr lang="en-US" dirty="0" smtClean="0"/>
              <a:t>H-F</a:t>
            </a:r>
          </a:p>
          <a:p>
            <a:pPr lvl="1"/>
            <a:r>
              <a:rPr lang="en-US" dirty="0" smtClean="0"/>
              <a:t>diatomic, H = 1s;    F = 2s, 3 x 2p</a:t>
            </a:r>
            <a:endParaRPr lang="en-US" baseline="-25000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err="1" smtClean="0"/>
              <a:t>triatomic</a:t>
            </a:r>
            <a:r>
              <a:rPr lang="en-US" dirty="0" smtClean="0"/>
              <a:t>, H = 2 x 1s;    O = 2s, 3 x 2p</a:t>
            </a:r>
            <a:endParaRPr lang="en-US" baseline="-25000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bonding, O = 2s, 3 x 2p;    C = 2s, 3 x 2p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Fragmentation method</a:t>
            </a:r>
          </a:p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/Benzene</a:t>
            </a:r>
            <a:endParaRPr lang="en-US" baseline="-25000" dirty="0" smtClean="0"/>
          </a:p>
          <a:p>
            <a:pPr lvl="1"/>
            <a:r>
              <a:rPr lang="en-US" dirty="0" smtClean="0"/>
              <a:t>Real + Imaginary SALC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 Diagrams from Group Theory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146934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916" y="25651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416" y="37462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042" y="4864592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/>
              <a:t>Benzene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MOs and SALC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813" y="1373188"/>
            <a:ext cx="29051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79725" y="5455245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nodes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8775" y="4131270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node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9725" y="2912070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nodes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9725" y="1702395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nodes</a:t>
            </a:r>
            <a:endParaRPr lang="en-US" dirty="0"/>
          </a:p>
        </p:txBody>
      </p:sp>
      <p:pic>
        <p:nvPicPr>
          <p:cNvPr id="491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1" y="2951163"/>
            <a:ext cx="165349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/>
              <a:t>Choose basis function (orbitals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51047" y="916689"/>
            <a:ext cx="12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6</a:t>
            </a:r>
            <a:endParaRPr lang="en-US" sz="3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6h</a:t>
            </a:r>
            <a:endParaRPr lang="en-US" sz="2800" dirty="0" smtClean="0"/>
          </a:p>
        </p:txBody>
      </p:sp>
      <p:grpSp>
        <p:nvGrpSpPr>
          <p:cNvPr id="2" name="Group 12"/>
          <p:cNvGrpSpPr/>
          <p:nvPr/>
        </p:nvGrpSpPr>
        <p:grpSpPr>
          <a:xfrm>
            <a:off x="1252331" y="5075100"/>
            <a:ext cx="1752600" cy="1371600"/>
            <a:chOff x="1371600" y="3810000"/>
            <a:chExt cx="1752600" cy="1371600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1371600" y="4267200"/>
              <a:ext cx="1752600" cy="914400"/>
            </a:xfrm>
            <a:prstGeom prst="hexagon">
              <a:avLst>
                <a:gd name="adj" fmla="val 47917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2667000" y="3810000"/>
              <a:ext cx="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3124200" y="4267200"/>
              <a:ext cx="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V="1">
              <a:off x="2667000" y="4724400"/>
              <a:ext cx="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1828800" y="4724400"/>
              <a:ext cx="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V="1">
              <a:off x="1828800" y="3810000"/>
              <a:ext cx="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1371600" y="4267200"/>
              <a:ext cx="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045" y="3458819"/>
            <a:ext cx="2053894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113252" y="2167707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 bonding</a:t>
            </a:r>
          </a:p>
          <a:p>
            <a:pPr algn="ctr"/>
            <a:r>
              <a:rPr lang="en-US" sz="2400" dirty="0" smtClean="0"/>
              <a:t>C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of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7039" y="1065012"/>
            <a:ext cx="8229600" cy="548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738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Theoretical calculations</a:t>
            </a:r>
          </a:p>
          <a:p>
            <a:pPr marL="68738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68738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/>
          </a:p>
          <a:p>
            <a:pPr marL="68738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68738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738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Photoelectron spectroscopy</a:t>
            </a:r>
          </a:p>
          <a:p>
            <a:pPr marL="687388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68738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Tabulated data</a:t>
            </a:r>
          </a:p>
          <a:p>
            <a:pPr marL="1144588" lvl="1" indent="-457200">
              <a:spcBef>
                <a:spcPct val="20000"/>
              </a:spcBef>
            </a:pPr>
            <a:r>
              <a:rPr lang="en-US" sz="2400" baseline="0" dirty="0" smtClean="0">
                <a:solidFill>
                  <a:srgbClr val="0000FF"/>
                </a:solidFill>
              </a:rPr>
              <a:t>	</a:t>
            </a:r>
            <a:r>
              <a:rPr lang="en-US" sz="2400" baseline="0" dirty="0" smtClean="0"/>
              <a:t>Other peoples UPS/XPS data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09" y="1658073"/>
            <a:ext cx="5701435" cy="27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1047" y="916689"/>
            <a:ext cx="12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6</a:t>
            </a:r>
            <a:endParaRPr lang="en-US" sz="3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6h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13252" y="2167707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 bonding</a:t>
            </a:r>
          </a:p>
          <a:p>
            <a:pPr algn="ctr"/>
            <a:r>
              <a:rPr lang="en-US" sz="2400" dirty="0" smtClean="0"/>
              <a:t>C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graphicFrame>
        <p:nvGraphicFramePr>
          <p:cNvPr id="26" name="Group 99"/>
          <p:cNvGraphicFramePr>
            <a:graphicFrameLocks/>
          </p:cNvGraphicFramePr>
          <p:nvPr/>
        </p:nvGraphicFramePr>
        <p:xfrm>
          <a:off x="477065" y="5211420"/>
          <a:ext cx="8017576" cy="963798"/>
        </p:xfrm>
        <a:graphic>
          <a:graphicData uri="http://schemas.openxmlformats.org/drawingml/2006/table">
            <a:tbl>
              <a:tblPr/>
              <a:tblGrid>
                <a:gridCol w="721054"/>
                <a:gridCol w="360526"/>
                <a:gridCol w="721054"/>
                <a:gridCol w="721054"/>
                <a:gridCol w="498729"/>
                <a:gridCol w="727063"/>
                <a:gridCol w="793159"/>
                <a:gridCol w="308312"/>
                <a:gridCol w="602381"/>
                <a:gridCol w="606887"/>
                <a:gridCol w="515252"/>
                <a:gridCol w="694013"/>
                <a:gridCol w="748092"/>
              </a:tblGrid>
              <a:tr h="50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3C′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3C″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Г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Left Brace 42"/>
          <p:cNvSpPr/>
          <p:nvPr/>
        </p:nvSpPr>
        <p:spPr>
          <a:xfrm rot="5400000">
            <a:off x="2315817" y="4012094"/>
            <a:ext cx="430696" cy="193481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60099" y="4386468"/>
            <a:ext cx="74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 axis</a:t>
            </a:r>
            <a:endParaRPr lang="en-US" sz="2000" dirty="0"/>
          </a:p>
        </p:txBody>
      </p:sp>
      <p:grpSp>
        <p:nvGrpSpPr>
          <p:cNvPr id="2" name="Group 39"/>
          <p:cNvGrpSpPr/>
          <p:nvPr/>
        </p:nvGrpSpPr>
        <p:grpSpPr>
          <a:xfrm>
            <a:off x="5416827" y="3233045"/>
            <a:ext cx="2769704" cy="1828800"/>
            <a:chOff x="4926496" y="1066800"/>
            <a:chExt cx="2769704" cy="1828800"/>
          </a:xfrm>
        </p:grpSpPr>
        <p:sp>
          <p:nvSpPr>
            <p:cNvPr id="46" name="Line 2"/>
            <p:cNvSpPr>
              <a:spLocks noChangeShapeType="1"/>
            </p:cNvSpPr>
            <p:nvPr/>
          </p:nvSpPr>
          <p:spPr bwMode="auto">
            <a:xfrm flipH="1" flipV="1">
              <a:off x="5257800" y="1600200"/>
              <a:ext cx="20574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AutoShape 48"/>
            <p:cNvSpPr>
              <a:spLocks noChangeArrowheads="1"/>
            </p:cNvSpPr>
            <p:nvPr/>
          </p:nvSpPr>
          <p:spPr bwMode="auto">
            <a:xfrm>
              <a:off x="5562600" y="1676400"/>
              <a:ext cx="1752600" cy="914400"/>
            </a:xfrm>
            <a:prstGeom prst="hexagon">
              <a:avLst>
                <a:gd name="adj" fmla="val 47917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6858000" y="12192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V="1">
              <a:off x="7315200" y="16764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V="1">
              <a:off x="6858000" y="21336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 flipV="1">
              <a:off x="6019800" y="21336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V="1">
              <a:off x="6019800" y="12192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 flipV="1">
              <a:off x="5562600" y="16764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 flipV="1">
              <a:off x="5715000" y="1447800"/>
              <a:ext cx="137160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7010400" y="1066800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C′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  <p:sp>
          <p:nvSpPr>
            <p:cNvPr id="56" name="Text Box 59"/>
            <p:cNvSpPr txBox="1">
              <a:spLocks noChangeArrowheads="1"/>
            </p:cNvSpPr>
            <p:nvPr/>
          </p:nvSpPr>
          <p:spPr bwMode="auto">
            <a:xfrm>
              <a:off x="4926496" y="1073426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C″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</p:grp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6957391" y="3210337"/>
            <a:ext cx="0" cy="103035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6871253" y="2842588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24117" y="5751870"/>
            <a:ext cx="29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30469" y="5756790"/>
            <a:ext cx="29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86916" y="5747579"/>
            <a:ext cx="29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11252" y="5752499"/>
            <a:ext cx="29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47113" y="5749729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67652" y="5747579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949139" y="5752499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91500" y="5756790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18215" y="5768768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42987" y="5771538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-6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148327" y="5749728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902623" y="5752499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57" grpId="0" animBg="1"/>
      <p:bldP spid="5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1047" y="916689"/>
            <a:ext cx="12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6</a:t>
            </a:r>
            <a:endParaRPr lang="en-US" sz="3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6h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13252" y="2167707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 bonding</a:t>
            </a:r>
          </a:p>
          <a:p>
            <a:pPr algn="ctr"/>
            <a:r>
              <a:rPr lang="en-US" sz="2400" dirty="0" smtClean="0"/>
              <a:t>C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</p:txBody>
      </p:sp>
      <p:graphicFrame>
        <p:nvGraphicFramePr>
          <p:cNvPr id="26" name="Group 9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836663"/>
              </p:ext>
            </p:extLst>
          </p:nvPr>
        </p:nvGraphicFramePr>
        <p:xfrm>
          <a:off x="477065" y="5211420"/>
          <a:ext cx="8017576" cy="963798"/>
        </p:xfrm>
        <a:graphic>
          <a:graphicData uri="http://schemas.openxmlformats.org/drawingml/2006/table">
            <a:tbl>
              <a:tblPr/>
              <a:tblGrid>
                <a:gridCol w="721054"/>
                <a:gridCol w="360526"/>
                <a:gridCol w="721054"/>
                <a:gridCol w="721054"/>
                <a:gridCol w="498729"/>
                <a:gridCol w="727063"/>
                <a:gridCol w="793159"/>
                <a:gridCol w="308312"/>
                <a:gridCol w="602381"/>
                <a:gridCol w="606887"/>
                <a:gridCol w="515252"/>
                <a:gridCol w="694013"/>
                <a:gridCol w="748092"/>
              </a:tblGrid>
              <a:tr h="50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3C′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3C″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Г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Left Brace 42"/>
          <p:cNvSpPr/>
          <p:nvPr/>
        </p:nvSpPr>
        <p:spPr>
          <a:xfrm rot="5400000">
            <a:off x="2315817" y="4012094"/>
            <a:ext cx="430696" cy="193481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60099" y="4386468"/>
            <a:ext cx="74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 axis</a:t>
            </a:r>
            <a:endParaRPr lang="en-US" sz="2000" dirty="0"/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2332356" y="6278562"/>
            <a:ext cx="405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Symbol" pitchFamily="18" charset="2"/>
              </a:rPr>
              <a:t>G</a:t>
            </a:r>
            <a:r>
              <a:rPr lang="en-US" sz="2800" baseline="-25000" dirty="0" err="1" smtClean="0">
                <a:latin typeface="Symbol" pitchFamily="18" charset="2"/>
              </a:rPr>
              <a:t>p</a:t>
            </a:r>
            <a:r>
              <a:rPr lang="en-US" sz="2800" dirty="0" smtClean="0"/>
              <a:t>:  </a:t>
            </a:r>
            <a:r>
              <a:rPr lang="en-US" sz="2800" dirty="0"/>
              <a:t>B</a:t>
            </a:r>
            <a:r>
              <a:rPr lang="en-US" sz="2800" baseline="-25000" dirty="0"/>
              <a:t>2g</a:t>
            </a:r>
            <a:r>
              <a:rPr lang="en-US" sz="2800" dirty="0"/>
              <a:t> + E</a:t>
            </a:r>
            <a:r>
              <a:rPr lang="en-US" sz="2800" baseline="-25000" dirty="0"/>
              <a:t>1g</a:t>
            </a:r>
            <a:r>
              <a:rPr lang="en-US" sz="2800" dirty="0"/>
              <a:t> + A</a:t>
            </a:r>
            <a:r>
              <a:rPr lang="en-US" sz="2800" baseline="-25000" dirty="0"/>
              <a:t>2u</a:t>
            </a:r>
            <a:r>
              <a:rPr lang="en-US" sz="2800" dirty="0"/>
              <a:t> + E</a:t>
            </a:r>
            <a:r>
              <a:rPr lang="en-US" sz="2800" baseline="-25000" dirty="0"/>
              <a:t>2u</a:t>
            </a:r>
            <a:endParaRPr lang="en-US" sz="2800" dirty="0"/>
          </a:p>
        </p:txBody>
      </p:sp>
      <p:grpSp>
        <p:nvGrpSpPr>
          <p:cNvPr id="2" name="Group 39"/>
          <p:cNvGrpSpPr/>
          <p:nvPr/>
        </p:nvGrpSpPr>
        <p:grpSpPr>
          <a:xfrm>
            <a:off x="5416827" y="3233045"/>
            <a:ext cx="2769704" cy="1828800"/>
            <a:chOff x="4926496" y="1066800"/>
            <a:chExt cx="2769704" cy="1828800"/>
          </a:xfrm>
        </p:grpSpPr>
        <p:sp>
          <p:nvSpPr>
            <p:cNvPr id="45" name="Line 2"/>
            <p:cNvSpPr>
              <a:spLocks noChangeShapeType="1"/>
            </p:cNvSpPr>
            <p:nvPr/>
          </p:nvSpPr>
          <p:spPr bwMode="auto">
            <a:xfrm flipH="1" flipV="1">
              <a:off x="5257800" y="1600200"/>
              <a:ext cx="20574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utoShape 48"/>
            <p:cNvSpPr>
              <a:spLocks noChangeArrowheads="1"/>
            </p:cNvSpPr>
            <p:nvPr/>
          </p:nvSpPr>
          <p:spPr bwMode="auto">
            <a:xfrm>
              <a:off x="5562600" y="1676400"/>
              <a:ext cx="1752600" cy="914400"/>
            </a:xfrm>
            <a:prstGeom prst="hexagon">
              <a:avLst>
                <a:gd name="adj" fmla="val 47917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 flipV="1">
              <a:off x="6858000" y="12192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flipV="1">
              <a:off x="7315200" y="16764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V="1">
              <a:off x="6858000" y="21336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flipV="1">
              <a:off x="6019800" y="21336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V="1">
              <a:off x="6019800" y="12192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flipV="1">
              <a:off x="5562600" y="16764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 flipV="1">
              <a:off x="5715000" y="1447800"/>
              <a:ext cx="137160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7010400" y="1066800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C′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4926496" y="1073426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C″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</p:grpSp>
      <p:sp>
        <p:nvSpPr>
          <p:cNvPr id="56" name="Line 57"/>
          <p:cNvSpPr>
            <a:spLocks noChangeShapeType="1"/>
          </p:cNvSpPr>
          <p:nvPr/>
        </p:nvSpPr>
        <p:spPr bwMode="auto">
          <a:xfrm flipV="1">
            <a:off x="6957391" y="3210337"/>
            <a:ext cx="0" cy="103035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6871253" y="2842588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86741" y="899373"/>
            <a:ext cx="7899168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4117" y="5751870"/>
            <a:ext cx="29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30469" y="5756790"/>
            <a:ext cx="29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86916" y="5747579"/>
            <a:ext cx="29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11252" y="5752499"/>
            <a:ext cx="29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47113" y="5749729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67652" y="5747579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49139" y="5752499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91500" y="5756790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18215" y="5768768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42987" y="5771538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148327" y="5749728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902623" y="5752499"/>
            <a:ext cx="46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1047" y="916689"/>
            <a:ext cx="12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6</a:t>
            </a:r>
            <a:endParaRPr lang="en-US" sz="3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6h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13252" y="2167707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 bonding</a:t>
            </a:r>
          </a:p>
          <a:p>
            <a:pPr algn="ctr"/>
            <a:r>
              <a:rPr lang="en-US" sz="2400" dirty="0" smtClean="0"/>
              <a:t>C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</p:txBody>
      </p:sp>
      <p:graphicFrame>
        <p:nvGraphicFramePr>
          <p:cNvPr id="26" name="Group 99"/>
          <p:cNvGraphicFramePr>
            <a:graphicFrameLocks/>
          </p:cNvGraphicFramePr>
          <p:nvPr/>
        </p:nvGraphicFramePr>
        <p:xfrm>
          <a:off x="477065" y="5211420"/>
          <a:ext cx="8017576" cy="963798"/>
        </p:xfrm>
        <a:graphic>
          <a:graphicData uri="http://schemas.openxmlformats.org/drawingml/2006/table">
            <a:tbl>
              <a:tblPr/>
              <a:tblGrid>
                <a:gridCol w="721054"/>
                <a:gridCol w="360526"/>
                <a:gridCol w="721054"/>
                <a:gridCol w="721054"/>
                <a:gridCol w="498729"/>
                <a:gridCol w="727063"/>
                <a:gridCol w="793159"/>
                <a:gridCol w="308312"/>
                <a:gridCol w="602381"/>
                <a:gridCol w="606887"/>
                <a:gridCol w="515252"/>
                <a:gridCol w="694013"/>
                <a:gridCol w="748092"/>
              </a:tblGrid>
              <a:tr h="50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3C′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3C″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σ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Г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9"/>
          <p:cNvGrpSpPr/>
          <p:nvPr/>
        </p:nvGrpSpPr>
        <p:grpSpPr>
          <a:xfrm>
            <a:off x="5416827" y="3233045"/>
            <a:ext cx="2769704" cy="1828800"/>
            <a:chOff x="4926496" y="1066800"/>
            <a:chExt cx="2769704" cy="1828800"/>
          </a:xfrm>
        </p:grpSpPr>
        <p:sp>
          <p:nvSpPr>
            <p:cNvPr id="27" name="Line 2"/>
            <p:cNvSpPr>
              <a:spLocks noChangeShapeType="1"/>
            </p:cNvSpPr>
            <p:nvPr/>
          </p:nvSpPr>
          <p:spPr bwMode="auto">
            <a:xfrm flipH="1" flipV="1">
              <a:off x="5257800" y="1600200"/>
              <a:ext cx="20574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48"/>
            <p:cNvSpPr>
              <a:spLocks noChangeArrowheads="1"/>
            </p:cNvSpPr>
            <p:nvPr/>
          </p:nvSpPr>
          <p:spPr bwMode="auto">
            <a:xfrm>
              <a:off x="5562600" y="1676400"/>
              <a:ext cx="1752600" cy="914400"/>
            </a:xfrm>
            <a:prstGeom prst="hexagon">
              <a:avLst>
                <a:gd name="adj" fmla="val 47917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9"/>
            <p:cNvSpPr>
              <a:spLocks noChangeShapeType="1"/>
            </p:cNvSpPr>
            <p:nvPr/>
          </p:nvSpPr>
          <p:spPr bwMode="auto">
            <a:xfrm flipV="1">
              <a:off x="6858000" y="12192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0"/>
            <p:cNvSpPr>
              <a:spLocks noChangeShapeType="1"/>
            </p:cNvSpPr>
            <p:nvPr/>
          </p:nvSpPr>
          <p:spPr bwMode="auto">
            <a:xfrm flipV="1">
              <a:off x="7315200" y="16764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1"/>
            <p:cNvSpPr>
              <a:spLocks noChangeShapeType="1"/>
            </p:cNvSpPr>
            <p:nvPr/>
          </p:nvSpPr>
          <p:spPr bwMode="auto">
            <a:xfrm flipV="1">
              <a:off x="6858000" y="21336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2"/>
            <p:cNvSpPr>
              <a:spLocks noChangeShapeType="1"/>
            </p:cNvSpPr>
            <p:nvPr/>
          </p:nvSpPr>
          <p:spPr bwMode="auto">
            <a:xfrm flipV="1">
              <a:off x="6019800" y="21336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 flipV="1">
              <a:off x="6019800" y="12192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4"/>
            <p:cNvSpPr>
              <a:spLocks noChangeShapeType="1"/>
            </p:cNvSpPr>
            <p:nvPr/>
          </p:nvSpPr>
          <p:spPr bwMode="auto">
            <a:xfrm flipV="1">
              <a:off x="5562600" y="1676400"/>
              <a:ext cx="1588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V="1">
              <a:off x="5715000" y="1447800"/>
              <a:ext cx="137160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7010400" y="1066800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C′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  <p:sp>
          <p:nvSpPr>
            <p:cNvPr id="39" name="Text Box 59"/>
            <p:cNvSpPr txBox="1">
              <a:spLocks noChangeArrowheads="1"/>
            </p:cNvSpPr>
            <p:nvPr/>
          </p:nvSpPr>
          <p:spPr bwMode="auto">
            <a:xfrm>
              <a:off x="4926496" y="1073426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C″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</p:grpSp>
      <p:sp>
        <p:nvSpPr>
          <p:cNvPr id="41" name="Line 57"/>
          <p:cNvSpPr>
            <a:spLocks noChangeShapeType="1"/>
          </p:cNvSpPr>
          <p:nvPr/>
        </p:nvSpPr>
        <p:spPr bwMode="auto">
          <a:xfrm flipV="1">
            <a:off x="6957391" y="3210337"/>
            <a:ext cx="0" cy="103035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6871253" y="2842588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2332356" y="6278562"/>
            <a:ext cx="405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Symbol" pitchFamily="18" charset="2"/>
              </a:rPr>
              <a:t>G</a:t>
            </a:r>
            <a:r>
              <a:rPr lang="en-US" sz="2800" baseline="-25000" dirty="0" err="1" smtClean="0">
                <a:latin typeface="Symbol" pitchFamily="18" charset="2"/>
              </a:rPr>
              <a:t>p</a:t>
            </a:r>
            <a:r>
              <a:rPr lang="en-US" sz="2800" dirty="0" smtClean="0"/>
              <a:t>:  </a:t>
            </a:r>
            <a:r>
              <a:rPr lang="en-US" sz="2800" dirty="0"/>
              <a:t>B</a:t>
            </a:r>
            <a:r>
              <a:rPr lang="en-US" sz="2800" baseline="-25000" dirty="0"/>
              <a:t>2g</a:t>
            </a:r>
            <a:r>
              <a:rPr lang="en-US" sz="2800" dirty="0"/>
              <a:t> + E</a:t>
            </a:r>
            <a:r>
              <a:rPr lang="en-US" sz="2800" baseline="-25000" dirty="0"/>
              <a:t>1g</a:t>
            </a:r>
            <a:r>
              <a:rPr lang="en-US" sz="2800" dirty="0"/>
              <a:t> + A</a:t>
            </a:r>
            <a:r>
              <a:rPr lang="en-US" sz="2800" baseline="-25000" dirty="0"/>
              <a:t>2u</a:t>
            </a:r>
            <a:r>
              <a:rPr lang="en-US" sz="2800" dirty="0"/>
              <a:t> + E</a:t>
            </a:r>
            <a:r>
              <a:rPr lang="en-US" sz="2800" baseline="-25000" dirty="0"/>
              <a:t>2u</a:t>
            </a:r>
            <a:endParaRPr lang="en-US" sz="280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86741" y="899373"/>
            <a:ext cx="7899168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6741" y="899373"/>
            <a:ext cx="8229600" cy="7571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983773" y="4590149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58938" y="4585795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20081" y="4369888"/>
            <a:ext cx="121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r>
              <a:rPr lang="en-US" sz="2400" baseline="-25000" dirty="0" smtClean="0"/>
              <a:t>1g</a:t>
            </a:r>
            <a:endParaRPr lang="en-US" sz="2400" baseline="-250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177600" y="1754860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46588" y="1754649"/>
            <a:ext cx="11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2g</a:t>
            </a:r>
            <a:endParaRPr lang="en-US" sz="2400" baseline="-25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217734" y="5791838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73470" y="5791633"/>
            <a:ext cx="11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989149" y="3005224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64314" y="3000870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8708" y="2757972"/>
            <a:ext cx="121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983773" y="4590149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58938" y="4585795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20081" y="4369888"/>
            <a:ext cx="121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r>
              <a:rPr lang="en-US" sz="2400" baseline="-25000" dirty="0" smtClean="0"/>
              <a:t>1g</a:t>
            </a:r>
            <a:endParaRPr lang="en-US" sz="2400" baseline="-250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177600" y="1754860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46588" y="1754649"/>
            <a:ext cx="11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2g</a:t>
            </a:r>
            <a:endParaRPr lang="en-US" sz="2400" baseline="-25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217734" y="5791838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73470" y="5791633"/>
            <a:ext cx="11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989149" y="3005224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64314" y="3000870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8708" y="2757972"/>
            <a:ext cx="121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400" dirty="0" smtClean="0"/>
              <a:t>Fill MOs with 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293862" y="4347300"/>
          <a:ext cx="144462" cy="471488"/>
        </p:xfrm>
        <a:graphic>
          <a:graphicData uri="http://schemas.openxmlformats.org/presentationml/2006/ole">
            <p:oleObj spid="_x0000_s493585" name="CS ChemDraw Drawing" r:id="rId3" imgW="144521" imgH="471960" progId="ChemDraw.Document.6.0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646324" y="4353200"/>
          <a:ext cx="144462" cy="471488"/>
        </p:xfrm>
        <a:graphic>
          <a:graphicData uri="http://schemas.openxmlformats.org/presentationml/2006/ole">
            <p:oleObj spid="_x0000_s493586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4619695" y="5565498"/>
          <a:ext cx="144462" cy="471488"/>
        </p:xfrm>
        <a:graphic>
          <a:graphicData uri="http://schemas.openxmlformats.org/presentationml/2006/ole">
            <p:oleObj spid="_x0000_s493587" name="CS ChemDraw Drawing" r:id="rId5" imgW="144521" imgH="471960" progId="ChemDraw.Document.6.0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9428" y="6242016"/>
            <a:ext cx="284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6 </a:t>
            </a:r>
            <a:r>
              <a:rPr lang="en-US" sz="2800" dirty="0" err="1" smtClean="0">
                <a:solidFill>
                  <a:srgbClr val="FF000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orbitals</a:t>
            </a:r>
            <a:r>
              <a:rPr lang="en-US" sz="2800" dirty="0" smtClean="0">
                <a:solidFill>
                  <a:srgbClr val="FF0000"/>
                </a:solidFill>
              </a:rPr>
              <a:t> = 6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186741" y="899373"/>
            <a:ext cx="7899168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Generate SALCs of peripheral atoms	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Draw peripheral atoms SALC with central atom orbital to generate bonding/</a:t>
            </a:r>
            <a:r>
              <a:rPr lang="en-US" sz="2400" dirty="0" err="1" smtClean="0">
                <a:solidFill>
                  <a:srgbClr val="FF0000"/>
                </a:solidFill>
              </a:rPr>
              <a:t>antibonding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MOs.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1047" y="916689"/>
            <a:ext cx="12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6</a:t>
            </a:r>
            <a:endParaRPr lang="en-US" sz="3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6h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13252" y="2167707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 bonding</a:t>
            </a:r>
          </a:p>
          <a:p>
            <a:pPr algn="ctr"/>
            <a:r>
              <a:rPr lang="en-US" sz="2400" dirty="0" smtClean="0"/>
              <a:t>C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5251724" y="3091415"/>
            <a:ext cx="405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Symbol" pitchFamily="18" charset="2"/>
              </a:rPr>
              <a:t>G</a:t>
            </a:r>
            <a:r>
              <a:rPr lang="en-US" sz="2800" baseline="-25000" dirty="0" err="1" smtClean="0">
                <a:latin typeface="Symbol" pitchFamily="18" charset="2"/>
              </a:rPr>
              <a:t>p</a:t>
            </a:r>
            <a:r>
              <a:rPr lang="en-US" sz="2800" dirty="0" smtClean="0"/>
              <a:t>:  </a:t>
            </a:r>
            <a:r>
              <a:rPr lang="en-US" sz="2800" dirty="0"/>
              <a:t>B</a:t>
            </a:r>
            <a:r>
              <a:rPr lang="en-US" sz="2800" baseline="-25000" dirty="0"/>
              <a:t>2g</a:t>
            </a:r>
            <a:r>
              <a:rPr lang="en-US" sz="2800" dirty="0"/>
              <a:t> + E</a:t>
            </a:r>
            <a:r>
              <a:rPr lang="en-US" sz="2800" baseline="-25000" dirty="0"/>
              <a:t>1g</a:t>
            </a:r>
            <a:r>
              <a:rPr lang="en-US" sz="2800" dirty="0"/>
              <a:t> + A</a:t>
            </a:r>
            <a:r>
              <a:rPr lang="en-US" sz="2800" baseline="-25000" dirty="0"/>
              <a:t>2u</a:t>
            </a:r>
            <a:r>
              <a:rPr lang="en-US" sz="2800" dirty="0"/>
              <a:t> + E</a:t>
            </a:r>
            <a:r>
              <a:rPr lang="en-US" sz="2800" baseline="-25000" dirty="0"/>
              <a:t>2u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" y="1841500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Simplify usingC</a:t>
            </a:r>
            <a:r>
              <a:rPr lang="en-US" sz="2800" baseline="-250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pic>
        <p:nvPicPr>
          <p:cNvPr id="490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88" y="1371600"/>
            <a:ext cx="1847850" cy="14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95" y="3262313"/>
            <a:ext cx="442601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7637" y="3208338"/>
            <a:ext cx="326843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996729" y="2653777"/>
            <a:ext cx="366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endParaRPr lang="en-US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48352" y="2689880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6h</a:t>
            </a:r>
            <a:endParaRPr lang="en-US" sz="28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3029763"/>
            <a:ext cx="8343900" cy="8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4038600"/>
            <a:ext cx="3219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" y="1841500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Simplify usingC</a:t>
            </a:r>
            <a:r>
              <a:rPr lang="en-US" sz="2800" baseline="-250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029200"/>
            <a:ext cx="3124200" cy="3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3810000" y="44958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95800" y="44958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81600" y="44958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7400" y="4495800"/>
            <a:ext cx="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38400" y="5029200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</a:rPr>
              <a:t>6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4095690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baseline="-25000" dirty="0" smtClean="0">
                <a:solidFill>
                  <a:srgbClr val="FF0000"/>
                </a:solidFill>
              </a:rPr>
              <a:t>6h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715000"/>
            <a:ext cx="5486400" cy="8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pic>
        <p:nvPicPr>
          <p:cNvPr id="4904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1088" y="1371600"/>
            <a:ext cx="1847850" cy="146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2938463"/>
            <a:ext cx="2478413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2555875"/>
            <a:ext cx="3124200" cy="3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" y="3946525"/>
            <a:ext cx="2243261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3500" y="4272491"/>
            <a:ext cx="6396037" cy="4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5075" y="4936913"/>
            <a:ext cx="274743" cy="3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2312" y="4954270"/>
            <a:ext cx="400473" cy="3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2913" y="4960197"/>
            <a:ext cx="372533" cy="28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1926" y="4962525"/>
            <a:ext cx="405130" cy="2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1725" y="4962525"/>
            <a:ext cx="363220" cy="2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13750" y="4959350"/>
            <a:ext cx="414443" cy="24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207113" y="4325910"/>
            <a:ext cx="474079" cy="4652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5166" y="4351304"/>
            <a:ext cx="285964" cy="28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60056" y="4351308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94765" y="4362041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9718" y="3539582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55041" y="3058948"/>
            <a:ext cx="362980" cy="3561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758158" y="4516854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5400000">
            <a:off x="4593899" y="4516855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5546399" y="4516856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>
            <a:off x="6549699" y="4516857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5400000">
            <a:off x="7476799" y="4516541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8467399" y="4529241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1" y="5351713"/>
            <a:ext cx="1689100" cy="141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34000" y="5989935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orbital</a:t>
            </a:r>
            <a:endParaRPr lang="en-US" sz="2400" dirty="0"/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68905" y="5503343"/>
            <a:ext cx="748970" cy="3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5975" y="5508413"/>
            <a:ext cx="274743" cy="3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0612" y="5525770"/>
            <a:ext cx="400473" cy="3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2413" y="5531697"/>
            <a:ext cx="372533" cy="28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0726" y="5534025"/>
            <a:ext cx="405130" cy="2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75225" y="5534025"/>
            <a:ext cx="363220" cy="2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1150" y="5530850"/>
            <a:ext cx="414443" cy="24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150" y="4270376"/>
            <a:ext cx="6453950" cy="44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063" y="2938463"/>
            <a:ext cx="2478413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4900" y="2555875"/>
            <a:ext cx="3124200" cy="3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" y="3946525"/>
            <a:ext cx="2243261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207113" y="4325910"/>
            <a:ext cx="474079" cy="4652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5166" y="4351304"/>
            <a:ext cx="285964" cy="28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60056" y="4351308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94765" y="4362041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79718" y="3907882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55041" y="3058948"/>
            <a:ext cx="362980" cy="3561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Photoelectron Spectroscopy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D:\Users\Yağmur\Desktop\sno_page_1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274" y="2055109"/>
            <a:ext cx="3810000" cy="2714625"/>
          </a:xfr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18" y="5118816"/>
            <a:ext cx="8177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dirty="0"/>
              <a:t>Ionization occurs when matter interacts with light of sufficient energy (Heinrich Hertz, 1886</a:t>
            </a:r>
            <a:r>
              <a:rPr lang="en-US" sz="2400" dirty="0" smtClean="0"/>
              <a:t>) (</a:t>
            </a:r>
            <a:r>
              <a:rPr lang="en-US" sz="2400" dirty="0"/>
              <a:t>Einstein, A. Ann. Phys. Leipzig 1905, 17, 132-148.)</a:t>
            </a:r>
          </a:p>
        </p:txBody>
      </p:sp>
      <p:pic>
        <p:nvPicPr>
          <p:cNvPr id="262146" name="Picture 2" descr="http://4.bp.blogspot.com/-BVExZSIyeTg/UKIGd9WjkiI/AAAAAAAAC2I/WONQM08sv-c/s1600/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368" y="2039267"/>
            <a:ext cx="3180054" cy="268871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75" y="5459412"/>
            <a:ext cx="59159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150" y="4270376"/>
            <a:ext cx="6453950" cy="44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6063" y="2938463"/>
            <a:ext cx="2478413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4900" y="2555875"/>
            <a:ext cx="3124200" cy="3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" y="3946525"/>
            <a:ext cx="2243261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5075" y="4936913"/>
            <a:ext cx="274743" cy="3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2312" y="4954270"/>
            <a:ext cx="400473" cy="3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22913" y="4960197"/>
            <a:ext cx="372533" cy="28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1926" y="4962525"/>
            <a:ext cx="405130" cy="2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1725" y="4962525"/>
            <a:ext cx="363220" cy="2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13750" y="4959350"/>
            <a:ext cx="414443" cy="24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207113" y="4325910"/>
            <a:ext cx="474079" cy="4652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61766" y="4351304"/>
            <a:ext cx="285964" cy="28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10956" y="4364008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96465" y="4362041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33718" y="3895182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34441" y="3058948"/>
            <a:ext cx="362980" cy="3561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758158" y="4516854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5400000">
            <a:off x="4593899" y="4516855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5546399" y="4516856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>
            <a:off x="6549699" y="4516857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5400000">
            <a:off x="7476799" y="4516541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8467399" y="4529241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5989935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orbital</a:t>
            </a:r>
            <a:endParaRPr lang="en-US" sz="2400" dirty="0"/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5975" y="5508413"/>
            <a:ext cx="274743" cy="3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0612" y="5525770"/>
            <a:ext cx="400473" cy="3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2413" y="5531697"/>
            <a:ext cx="372533" cy="28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30726" y="5534025"/>
            <a:ext cx="405130" cy="2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75225" y="5534025"/>
            <a:ext cx="363220" cy="2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1150" y="5530850"/>
            <a:ext cx="414443" cy="24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0238" y="4909344"/>
            <a:ext cx="223969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34138" y="4909344"/>
            <a:ext cx="223969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1838" y="4909344"/>
            <a:ext cx="223969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9238" y="5480844"/>
            <a:ext cx="223969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52938" y="5480844"/>
            <a:ext cx="223969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6638" y="5468144"/>
            <a:ext cx="223969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00863" y="5350948"/>
            <a:ext cx="1506537" cy="12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63" y="1109148"/>
            <a:ext cx="1506537" cy="12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983773" y="4590149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58938" y="4585795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53881" y="4344488"/>
            <a:ext cx="121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177600" y="1754860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46588" y="1754649"/>
            <a:ext cx="11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baseline="-25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217734" y="5791838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11242" y="5791633"/>
            <a:ext cx="11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n-US" sz="2400" baseline="-250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989149" y="3005224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64314" y="3000870"/>
            <a:ext cx="8543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59808" y="2757972"/>
            <a:ext cx="121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293862" y="4347300"/>
          <a:ext cx="144462" cy="471488"/>
        </p:xfrm>
        <a:graphic>
          <a:graphicData uri="http://schemas.openxmlformats.org/presentationml/2006/ole">
            <p:oleObj spid="_x0000_s506900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646324" y="4353200"/>
          <a:ext cx="144462" cy="471488"/>
        </p:xfrm>
        <a:graphic>
          <a:graphicData uri="http://schemas.openxmlformats.org/presentationml/2006/ole">
            <p:oleObj spid="_x0000_s506901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4619695" y="5565498"/>
          <a:ext cx="144462" cy="471488"/>
        </p:xfrm>
        <a:graphic>
          <a:graphicData uri="http://schemas.openxmlformats.org/presentationml/2006/ole">
            <p:oleObj spid="_x0000_s506902" name="CS ChemDraw Drawing" r:id="rId6" imgW="144521" imgH="471960" progId="ChemDraw.Document.6.0">
              <p:embed/>
            </p:oleObj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5068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7313" y="4978845"/>
            <a:ext cx="1652587" cy="149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692900" y="1462549"/>
            <a:ext cx="151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  ≈  B</a:t>
            </a:r>
            <a:r>
              <a:rPr lang="en-US" sz="2800" baseline="-25000" dirty="0" smtClean="0"/>
              <a:t>2g</a:t>
            </a:r>
            <a:endParaRPr lang="en-US" sz="28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19900" y="5513715"/>
            <a:ext cx="151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 ≈  A</a:t>
            </a:r>
            <a:r>
              <a:rPr lang="en-US" sz="2800" baseline="-25000" dirty="0" smtClean="0"/>
              <a:t>2u</a:t>
            </a:r>
            <a:endParaRPr lang="en-US" sz="2800" baseline="-250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200" y="2486025"/>
            <a:ext cx="4705349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2555875"/>
            <a:ext cx="3124200" cy="3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5076825"/>
            <a:ext cx="2243261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7113" y="3019425"/>
            <a:ext cx="3476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993" y="4262439"/>
            <a:ext cx="3720147" cy="17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439738" y="417195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ok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9738" y="4524375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ok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72707" y="525399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>
            <a:off x="668337" y="4893945"/>
            <a:ext cx="200025" cy="108013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60413" y="4876800"/>
            <a:ext cx="3862387" cy="533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 animBg="1"/>
      <p:bldP spid="5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000125"/>
            <a:ext cx="183873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43150" y="1809661"/>
            <a:ext cx="641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Contain imaginary components; the real component of the linear combination may be realized by taking ± linear combinations: 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99" y="2590800"/>
            <a:ext cx="7513151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pic>
        <p:nvPicPr>
          <p:cNvPr id="4874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588" y="1062038"/>
            <a:ext cx="3708400" cy="6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052618" y="6356350"/>
            <a:ext cx="634181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6387" y="3833655"/>
            <a:ext cx="4705349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701846" y="6209069"/>
            <a:ext cx="1695194" cy="428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2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000125"/>
            <a:ext cx="183873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43150" y="1809661"/>
            <a:ext cx="641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Contain imaginary components; the real component of the linear combination may be realized by taking ± linear combinations: 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99" y="2590800"/>
            <a:ext cx="7513151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9" y="4445862"/>
            <a:ext cx="1357312" cy="69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09550" y="398145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 C</a:t>
            </a:r>
            <a:r>
              <a:rPr lang="en-US" u="sng" baseline="-25000" dirty="0" smtClean="0"/>
              <a:t>6</a:t>
            </a:r>
            <a:r>
              <a:rPr lang="en-US" u="sng" dirty="0" smtClean="0"/>
              <a:t> point group:</a:t>
            </a:r>
            <a:endParaRPr lang="en-US" u="sng" dirty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5424489"/>
            <a:ext cx="1962150" cy="60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87003" y="5126593"/>
            <a:ext cx="236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 from Euler’s formula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699" y="4219575"/>
            <a:ext cx="569797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pic>
        <p:nvPicPr>
          <p:cNvPr id="48742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7588" y="1062038"/>
            <a:ext cx="3708400" cy="6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000125"/>
            <a:ext cx="183873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43150" y="1809661"/>
            <a:ext cx="641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Contain imaginary components; the real component of the linear combination may be realized by taking ± linear combinations: 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99" y="2590800"/>
            <a:ext cx="7513151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950" y="4191000"/>
            <a:ext cx="5619750" cy="61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2" y="3941543"/>
            <a:ext cx="2052636" cy="132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5286375" y="4791075"/>
            <a:ext cx="342900" cy="2476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38800" y="4876800"/>
            <a:ext cx="284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divide out and remove </a:t>
            </a:r>
            <a:r>
              <a:rPr lang="en-US" sz="1600" dirty="0" err="1" smtClean="0"/>
              <a:t>prefactor</a:t>
            </a:r>
            <a:r>
              <a:rPr lang="en-US" sz="1600" dirty="0" smtClean="0"/>
              <a:t> constant (-i√3)</a:t>
            </a:r>
            <a:endParaRPr lang="en-US" sz="1600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4164" y="5672138"/>
            <a:ext cx="4805362" cy="8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7588" y="1062038"/>
            <a:ext cx="3708400" cy="6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729" y="5540111"/>
            <a:ext cx="2227251" cy="12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564" y="4406929"/>
            <a:ext cx="2377297" cy="131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638" y="4390730"/>
            <a:ext cx="1570799" cy="11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325" y="2005013"/>
            <a:ext cx="7229475" cy="17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9750" y="1303479"/>
            <a:ext cx="3124200" cy="3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000124" y="882789"/>
            <a:ext cx="713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are the pictorial representation of the SALC’s?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729" y="5540111"/>
            <a:ext cx="2227251" cy="12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1303479"/>
            <a:ext cx="3124200" cy="3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00124" y="882789"/>
            <a:ext cx="713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are the pictorial representation of the SALC’s?</a:t>
            </a:r>
            <a:endParaRPr lang="en-US" sz="2000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4694" y="1515404"/>
            <a:ext cx="2093662" cy="132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3564" y="4406929"/>
            <a:ext cx="2377297" cy="131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1638" y="4390730"/>
            <a:ext cx="1570799" cy="11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6325" y="2958541"/>
            <a:ext cx="2461700" cy="12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2663" y="2905125"/>
            <a:ext cx="171146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</a:t>
            </a:r>
            <a:r>
              <a:rPr lang="en-US" sz="4000" u="sng" baseline="-25000" dirty="0" smtClean="0"/>
              <a:t>6</a:t>
            </a:r>
            <a:r>
              <a:rPr lang="en-US" sz="4000" u="sng" dirty="0" smtClean="0"/>
              <a:t>H</a:t>
            </a:r>
            <a:r>
              <a:rPr lang="en-US" sz="4000" u="sng" baseline="-25000" dirty="0" smtClean="0"/>
              <a:t>6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690688"/>
            <a:ext cx="29051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254" y="5530586"/>
            <a:ext cx="2227251" cy="12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Projection Operator: Benzene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124" y="882789"/>
            <a:ext cx="713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are the pictorial representation of the SALC’s?</a:t>
            </a:r>
            <a:endParaRPr lang="en-US" sz="2000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169" y="1505879"/>
            <a:ext cx="2093662" cy="132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6264" y="4397404"/>
            <a:ext cx="2377297" cy="131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7138" y="4381205"/>
            <a:ext cx="1570799" cy="119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1825" y="2949016"/>
            <a:ext cx="2461700" cy="12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5363" y="2819400"/>
            <a:ext cx="171146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6675" y="5772745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nodes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725" y="4448770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node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75" y="3229570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nodes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75" y="2019895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nodes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Orbital Diagrams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956"/>
            <a:ext cx="8229600" cy="4863169"/>
          </a:xfrm>
        </p:spPr>
        <p:txBody>
          <a:bodyPr>
            <a:normAutofit/>
          </a:bodyPr>
          <a:lstStyle/>
          <a:p>
            <a:r>
              <a:rPr lang="en-US" dirty="0" smtClean="0"/>
              <a:t>Orbital Interactions</a:t>
            </a:r>
          </a:p>
          <a:p>
            <a:r>
              <a:rPr lang="en-US" dirty="0" smtClean="0"/>
              <a:t>Molecular Orbital Theory</a:t>
            </a:r>
          </a:p>
          <a:p>
            <a:r>
              <a:rPr lang="en-US" dirty="0" smtClean="0"/>
              <a:t>Orbital Energies</a:t>
            </a:r>
          </a:p>
          <a:p>
            <a:r>
              <a:rPr lang="en-US" dirty="0" smtClean="0"/>
              <a:t>MO Diagrams</a:t>
            </a:r>
          </a:p>
          <a:p>
            <a:pPr lvl="1"/>
            <a:r>
              <a:rPr lang="en-US" dirty="0" smtClean="0"/>
              <a:t>HF, H</a:t>
            </a:r>
            <a:r>
              <a:rPr lang="en-US" baseline="-25000" dirty="0" smtClean="0"/>
              <a:t>2</a:t>
            </a:r>
            <a:r>
              <a:rPr lang="en-US" dirty="0" smtClean="0"/>
              <a:t>O, CO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Benzene</a:t>
            </a:r>
          </a:p>
          <a:p>
            <a:r>
              <a:rPr lang="en-US" dirty="0" smtClean="0"/>
              <a:t>SALC</a:t>
            </a:r>
          </a:p>
          <a:p>
            <a:r>
              <a:rPr lang="en-US" dirty="0" smtClean="0"/>
              <a:t>Hybridization</a:t>
            </a:r>
          </a:p>
          <a:p>
            <a:r>
              <a:rPr lang="en-US" dirty="0" smtClean="0"/>
              <a:t>Symmetry and Reactivity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139</a:t>
            </a:fld>
            <a:endParaRPr lang="en-US" dirty="0"/>
          </a:p>
        </p:txBody>
      </p:sp>
      <p:pic>
        <p:nvPicPr>
          <p:cNvPr id="1026" name="Picture 2" descr="http://www.nature.com/nchem/journal/v2/n2/images/nchem.513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093" y="961693"/>
            <a:ext cx="3337974" cy="24523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91737" y="4505093"/>
            <a:ext cx="2397512" cy="591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335675" y="957090"/>
            <a:ext cx="7731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TW" sz="1800" dirty="0" smtClean="0"/>
              <a:t>Photo-ionization </a:t>
            </a:r>
            <a:r>
              <a:rPr lang="en-US" altLang="zh-TW" sz="1800" dirty="0"/>
              <a:t>and energy-dispersive analysis of the emitted photoelectrons to study the composition and electronic state of </a:t>
            </a:r>
            <a:r>
              <a:rPr lang="en-US" altLang="zh-TW" sz="1800" dirty="0" smtClean="0"/>
              <a:t>the sample</a:t>
            </a:r>
            <a:r>
              <a:rPr lang="en-US" altLang="zh-TW" sz="1800" dirty="0"/>
              <a:t>. </a:t>
            </a:r>
          </a:p>
        </p:txBody>
      </p:sp>
      <p:graphicFrame>
        <p:nvGraphicFramePr>
          <p:cNvPr id="18457" name="Group 25"/>
          <p:cNvGraphicFramePr>
            <a:graphicFrameLocks noGrp="1"/>
          </p:cNvGraphicFramePr>
          <p:nvPr/>
        </p:nvGraphicFramePr>
        <p:xfrm>
          <a:off x="852702" y="4998720"/>
          <a:ext cx="7735705" cy="1554480"/>
        </p:xfrm>
        <a:graphic>
          <a:graphicData uri="http://schemas.openxmlformats.org/drawingml/2006/table">
            <a:tbl>
              <a:tblPr/>
              <a:tblGrid>
                <a:gridCol w="4020243"/>
                <a:gridCol w="3715462"/>
              </a:tblGrid>
              <a:tr h="603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X-ray Photoelectron Spectroscopy</a:t>
                      </a:r>
                      <a:b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</a:b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(XPS)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- using soft (200-2000 </a:t>
                      </a:r>
                      <a:r>
                        <a:rPr kumimoji="1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eV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) x-ray excitation to examine core-levels.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Ultraviolet Photoelectron Spectroscopy</a:t>
                      </a:r>
                      <a:b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</a:b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(UPS)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- using vacuum UV (10-45 </a:t>
                      </a:r>
                      <a:r>
                        <a:rPr kumimoji="1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eV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) radiation from discharge lamps to examine valence levels.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Photoelectron Spectroscopy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38" y="2231503"/>
            <a:ext cx="3771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925" y="2217878"/>
            <a:ext cx="4800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953483" y="4424952"/>
            <a:ext cx="195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</a:t>
            </a:r>
            <a:r>
              <a:rPr lang="el-GR" dirty="0" smtClean="0"/>
              <a:t>ν</a:t>
            </a:r>
            <a:r>
              <a:rPr lang="en-US" baseline="-25000" dirty="0" smtClean="0"/>
              <a:t>o</a:t>
            </a:r>
            <a:r>
              <a:rPr lang="en-US" dirty="0" smtClean="0"/>
              <a:t> = I(BE) +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kinetic</a:t>
            </a:r>
            <a:r>
              <a:rPr lang="en-US" dirty="0" smtClean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161"/>
            <a:ext cx="8229600" cy="5785839"/>
          </a:xfrm>
        </p:spPr>
        <p:txBody>
          <a:bodyPr>
            <a:normAutofit/>
          </a:bodyPr>
          <a:lstStyle/>
          <a:p>
            <a:r>
              <a:rPr lang="en-US" dirty="0" smtClean="0"/>
              <a:t>H-F</a:t>
            </a:r>
          </a:p>
          <a:p>
            <a:pPr lvl="1"/>
            <a:r>
              <a:rPr lang="en-US" dirty="0" smtClean="0"/>
              <a:t>diatomic, H = 1s;    F = 2s, 3 x 2p</a:t>
            </a:r>
            <a:endParaRPr lang="en-US" baseline="-25000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err="1" smtClean="0"/>
              <a:t>triatomic</a:t>
            </a:r>
            <a:r>
              <a:rPr lang="en-US" dirty="0" smtClean="0"/>
              <a:t>, H = 2 x 1s;    O = 2s, 3 x 2p</a:t>
            </a:r>
            <a:endParaRPr lang="en-US" baseline="-25000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bonding, O = 2s, 3 x 2p;    C = 2s, 3 x 2p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Fragmentation method</a:t>
            </a:r>
          </a:p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/Benzene</a:t>
            </a:r>
            <a:endParaRPr lang="en-US" baseline="-25000" dirty="0" smtClean="0"/>
          </a:p>
          <a:p>
            <a:pPr lvl="1"/>
            <a:r>
              <a:rPr lang="en-US" dirty="0" smtClean="0"/>
              <a:t>Real + Imaginary SALC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 Diagrams from Group Theory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146934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916" y="25651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416" y="37462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042" y="4864592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591" y="5982907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Side Note: Orbital Hybridization</a:t>
            </a:r>
            <a:endParaRPr lang="en-US" sz="4000" u="sng" dirty="0"/>
          </a:p>
        </p:txBody>
      </p:sp>
      <p:sp>
        <p:nvSpPr>
          <p:cNvPr id="6" name="Rectangle 5"/>
          <p:cNvSpPr/>
          <p:nvPr/>
        </p:nvSpPr>
        <p:spPr>
          <a:xfrm>
            <a:off x="676136" y="1006371"/>
            <a:ext cx="75663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 chemistry, </a:t>
            </a:r>
            <a:r>
              <a:rPr lang="en-US" sz="2000" b="1" dirty="0" smtClean="0"/>
              <a:t>hybridization</a:t>
            </a:r>
            <a:r>
              <a:rPr lang="en-US" sz="2000" dirty="0" smtClean="0"/>
              <a:t> is the concept of </a:t>
            </a:r>
            <a:r>
              <a:rPr lang="en-US" sz="2000" b="1" dirty="0" smtClean="0"/>
              <a:t>mixing atomic </a:t>
            </a:r>
            <a:r>
              <a:rPr lang="en-US" sz="2000" b="1" dirty="0" err="1" smtClean="0"/>
              <a:t>orbitals</a:t>
            </a:r>
            <a:r>
              <a:rPr lang="en-US" sz="2000" b="1" dirty="0" smtClean="0"/>
              <a:t> </a:t>
            </a:r>
            <a:r>
              <a:rPr lang="en-US" sz="2000" dirty="0" smtClean="0"/>
              <a:t>into new hybrid </a:t>
            </a:r>
            <a:r>
              <a:rPr lang="en-US" sz="2000" dirty="0" err="1" smtClean="0"/>
              <a:t>orbitals</a:t>
            </a:r>
            <a:r>
              <a:rPr lang="en-US" sz="2000" dirty="0" smtClean="0"/>
              <a:t> (with different energies, shapes, etc., than the component atomic </a:t>
            </a:r>
            <a:r>
              <a:rPr lang="en-US" sz="2000" dirty="0" err="1" smtClean="0"/>
              <a:t>orbitals</a:t>
            </a:r>
            <a:r>
              <a:rPr lang="en-US" sz="2000" dirty="0" smtClean="0"/>
              <a:t>) suitable for the pairing of electrons to form chemical bonds.</a:t>
            </a:r>
            <a:endParaRPr lang="en-US" sz="2000" dirty="0"/>
          </a:p>
        </p:txBody>
      </p:sp>
      <p:pic>
        <p:nvPicPr>
          <p:cNvPr id="481287" name="Picture 7" descr="http://www.ntu.ac.uk/images/cms56778s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908" y="3074227"/>
            <a:ext cx="4224284" cy="2128838"/>
          </a:xfrm>
          <a:prstGeom prst="rect">
            <a:avLst/>
          </a:prstGeom>
          <a:noFill/>
        </p:spPr>
      </p:pic>
      <p:pic>
        <p:nvPicPr>
          <p:cNvPr id="4812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176" y="4954462"/>
            <a:ext cx="1855697" cy="13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51" y="3445842"/>
            <a:ext cx="3704956" cy="11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Brace 16"/>
          <p:cNvSpPr/>
          <p:nvPr/>
        </p:nvSpPr>
        <p:spPr>
          <a:xfrm rot="16200000">
            <a:off x="2253524" y="1789889"/>
            <a:ext cx="594934" cy="3192018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2382593" y="2627287"/>
            <a:ext cx="5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9" name="Right Brace 18"/>
          <p:cNvSpPr/>
          <p:nvPr/>
        </p:nvSpPr>
        <p:spPr>
          <a:xfrm rot="16200000">
            <a:off x="385839" y="3204174"/>
            <a:ext cx="594934" cy="35915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03730" y="2638020"/>
            <a:ext cx="5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2" cstate="print"/>
          <a:srcRect t="2855" r="7288"/>
          <a:stretch>
            <a:fillRect/>
          </a:stretch>
        </p:blipFill>
        <p:spPr bwMode="auto">
          <a:xfrm>
            <a:off x="696913" y="1072170"/>
            <a:ext cx="7086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 cstate="print"/>
          <a:srcRect r="3847"/>
          <a:stretch>
            <a:fillRect/>
          </a:stretch>
        </p:blipFill>
        <p:spPr bwMode="auto">
          <a:xfrm>
            <a:off x="0" y="5564255"/>
            <a:ext cx="2290296" cy="1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79024" y="1345053"/>
            <a:ext cx="186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Miessler</a:t>
            </a:r>
            <a:r>
              <a:rPr lang="en-US" sz="1600" dirty="0" smtClean="0"/>
              <a:t> and </a:t>
            </a:r>
            <a:r>
              <a:rPr lang="en-US" sz="1600" dirty="0" err="1" smtClean="0"/>
              <a:t>Tarr</a:t>
            </a:r>
            <a:r>
              <a:rPr lang="en-US" sz="1600" dirty="0" smtClean="0"/>
              <a:t>, Inorganic Chemistry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67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+ p Hybrid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 noChangeArrowheads="1"/>
          </p:cNvPicPr>
          <p:nvPr/>
        </p:nvPicPr>
        <p:blipFill>
          <a:blip r:embed="rId2" cstate="print"/>
          <a:srcRect r="2583"/>
          <a:stretch>
            <a:fillRect/>
          </a:stretch>
        </p:blipFill>
        <p:spPr bwMode="auto">
          <a:xfrm>
            <a:off x="1015284" y="843567"/>
            <a:ext cx="70104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print"/>
          <a:srcRect r="3847"/>
          <a:stretch>
            <a:fillRect/>
          </a:stretch>
        </p:blipFill>
        <p:spPr bwMode="auto">
          <a:xfrm>
            <a:off x="103032" y="5483509"/>
            <a:ext cx="2228045" cy="125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67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+ p + d Hybrid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741" y="1581960"/>
            <a:ext cx="7192853" cy="44067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bonds)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BF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Hybridization</a:t>
            </a:r>
            <a:endParaRPr lang="en-US" sz="4000" u="sng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199" y="891855"/>
            <a:ext cx="8377707" cy="62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to determine the hybridization of a bond.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889" y="4148484"/>
            <a:ext cx="2469978" cy="241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73019" y="1496239"/>
            <a:ext cx="12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BF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924627" y="206690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3h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602654" y="2721499"/>
            <a:ext cx="354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bonds</a:t>
            </a:r>
          </a:p>
        </p:txBody>
      </p:sp>
      <p:pic>
        <p:nvPicPr>
          <p:cNvPr id="507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752" y="4460964"/>
            <a:ext cx="3406432" cy="12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52783" y="4576139"/>
            <a:ext cx="645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</a:t>
            </a:r>
            <a:r>
              <a:rPr lang="en-US" sz="2000" baseline="-25000" dirty="0" smtClean="0"/>
              <a:t>3h</a:t>
            </a:r>
            <a:endParaRPr lang="en-US" sz="2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316409" y="5217309"/>
            <a:ext cx="489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Г</a:t>
            </a:r>
            <a:r>
              <a:rPr lang="en-US" sz="2000" baseline="-25000" dirty="0" smtClean="0">
                <a:latin typeface="Symbol" pitchFamily="18" charset="2"/>
                <a:ea typeface="ＭＳ Ｐゴシック" charset="-128"/>
              </a:rPr>
              <a:t>s</a:t>
            </a:r>
            <a:endParaRPr lang="el-GR" sz="2000" baseline="-25000" dirty="0" smtClean="0"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7487" y="5234447"/>
            <a:ext cx="273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3     0	 1        3	  0       1</a:t>
            </a:r>
            <a:endParaRPr lang="ru-RU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63" y="4446139"/>
            <a:ext cx="2469978" cy="241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6741" y="1581960"/>
            <a:ext cx="7192853" cy="44067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BF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Hybridization</a:t>
            </a:r>
            <a:endParaRPr lang="en-US" sz="4000" u="sng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199" y="891855"/>
            <a:ext cx="8377707" cy="62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to determine the hybridization of a bond.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3019" y="1496239"/>
            <a:ext cx="12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BF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924627" y="206690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3h</a:t>
            </a:r>
            <a:endParaRPr lang="en-US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602654" y="2721499"/>
            <a:ext cx="354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bonds</a:t>
            </a:r>
          </a:p>
        </p:txBody>
      </p:sp>
      <p:pic>
        <p:nvPicPr>
          <p:cNvPr id="5079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400" y="2263779"/>
            <a:ext cx="41338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24865" y="4754213"/>
            <a:ext cx="489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ru-RU" sz="2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Г</a:t>
            </a:r>
            <a:r>
              <a:rPr lang="en-US" sz="2000" baseline="-25000" dirty="0" smtClean="0">
                <a:latin typeface="Symbol" pitchFamily="18" charset="2"/>
                <a:ea typeface="ＭＳ Ｐゴシック" charset="-128"/>
              </a:rPr>
              <a:t>s</a:t>
            </a:r>
            <a:endParaRPr lang="el-GR" sz="2000" baseline="-25000" dirty="0" smtClean="0"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4345" y="4771351"/>
            <a:ext cx="273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3   0    1       3   0     1</a:t>
            </a:r>
            <a:endParaRPr lang="ru-RU" dirty="0" smtClean="0"/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738756" y="5901191"/>
            <a:ext cx="4051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Symbol" pitchFamily="18" charset="2"/>
              </a:rPr>
              <a:t>G</a:t>
            </a:r>
            <a:r>
              <a:rPr lang="en-US" sz="2800" baseline="-25000" dirty="0" smtClean="0">
                <a:latin typeface="Symbol" pitchFamily="18" charset="2"/>
              </a:rPr>
              <a:t>s</a:t>
            </a:r>
            <a:r>
              <a:rPr lang="en-US" sz="2800" dirty="0" smtClean="0"/>
              <a:t>:  A</a:t>
            </a:r>
            <a:r>
              <a:rPr lang="en-US" sz="2800" baseline="-25000" dirty="0" smtClean="0"/>
              <a:t>1</a:t>
            </a:r>
            <a:r>
              <a:rPr lang="en-US" sz="2800" baseline="30000" dirty="0" smtClean="0"/>
              <a:t>’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E</a:t>
            </a:r>
            <a:r>
              <a:rPr lang="en-US" sz="2800" baseline="30000" dirty="0" smtClean="0"/>
              <a:t>’</a:t>
            </a:r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3363462"/>
            <a:ext cx="2469978" cy="241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6741" y="1581960"/>
            <a:ext cx="7192853" cy="609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Compare symmetry of </a:t>
            </a:r>
            <a:r>
              <a:rPr lang="en-US" sz="2400" dirty="0" err="1" smtClean="0"/>
              <a:t>irr</a:t>
            </a:r>
            <a:r>
              <a:rPr lang="en-US" sz="2400" dirty="0" smtClean="0"/>
              <a:t>. rep. to central atom MOs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BF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Hybridization</a:t>
            </a:r>
            <a:endParaRPr lang="en-US" sz="4000" u="sng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199" y="891855"/>
            <a:ext cx="8377707" cy="62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to determine the hybridization of a bond.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762" y="2367096"/>
            <a:ext cx="127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BF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83370" y="2937762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3h</a:t>
            </a:r>
            <a:endParaRPr lang="en-US" sz="2800" dirty="0" smtClean="0"/>
          </a:p>
        </p:txBody>
      </p:sp>
      <p:pic>
        <p:nvPicPr>
          <p:cNvPr id="5079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459" y="2147665"/>
            <a:ext cx="41338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866416" y="5673725"/>
            <a:ext cx="1833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Symbol" pitchFamily="18" charset="2"/>
              </a:rPr>
              <a:t>G</a:t>
            </a:r>
            <a:r>
              <a:rPr lang="en-US" sz="2800" baseline="-25000" dirty="0" smtClean="0">
                <a:latin typeface="Symbol" pitchFamily="18" charset="2"/>
              </a:rPr>
              <a:t>s</a:t>
            </a:r>
            <a:r>
              <a:rPr lang="en-US" sz="2800" dirty="0" smtClean="0"/>
              <a:t>:  A</a:t>
            </a:r>
            <a:r>
              <a:rPr lang="en-US" sz="2800" baseline="-25000" dirty="0" smtClean="0"/>
              <a:t>1</a:t>
            </a:r>
            <a:r>
              <a:rPr lang="en-US" sz="2800" baseline="30000" dirty="0" smtClean="0"/>
              <a:t>’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E</a:t>
            </a:r>
            <a:r>
              <a:rPr lang="en-US" sz="2800" baseline="30000" dirty="0" smtClean="0"/>
              <a:t>’</a:t>
            </a:r>
            <a:endParaRPr lang="en-US" sz="2800" dirty="0"/>
          </a:p>
        </p:txBody>
      </p:sp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4908642" y="4802515"/>
            <a:ext cx="2275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B (s)  =  A</a:t>
            </a:r>
            <a:r>
              <a:rPr lang="en-US" sz="2800" baseline="-25000" dirty="0" smtClean="0"/>
              <a:t>1</a:t>
            </a:r>
            <a:r>
              <a:rPr lang="en-US" sz="2800" baseline="30000" dirty="0" smtClean="0"/>
              <a:t>’</a:t>
            </a:r>
            <a:endParaRPr lang="en-US" sz="2800" dirty="0"/>
          </a:p>
        </p:txBody>
      </p:sp>
      <p:sp>
        <p:nvSpPr>
          <p:cNvPr id="15" name="Text Box 60"/>
          <p:cNvSpPr txBox="1">
            <a:spLocks noChangeArrowheads="1"/>
          </p:cNvSpPr>
          <p:nvPr/>
        </p:nvSpPr>
        <p:spPr bwMode="auto">
          <a:xfrm>
            <a:off x="4930415" y="5281489"/>
            <a:ext cx="1934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B (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)=  E</a:t>
            </a:r>
            <a:r>
              <a:rPr lang="en-US" sz="2800" baseline="30000" dirty="0" smtClean="0"/>
              <a:t>’</a:t>
            </a:r>
          </a:p>
          <a:p>
            <a:r>
              <a:rPr lang="en-US" sz="2800" dirty="0" smtClean="0"/>
              <a:t>B (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y</a:t>
            </a:r>
            <a:r>
              <a:rPr lang="en-US" sz="2800" dirty="0" smtClean="0"/>
              <a:t>)=  E</a:t>
            </a:r>
            <a:r>
              <a:rPr lang="en-US" sz="2800" baseline="30000" dirty="0" smtClean="0"/>
              <a:t>’</a:t>
            </a:r>
            <a:endParaRPr lang="en-US" sz="2800" dirty="0" smtClean="0"/>
          </a:p>
          <a:p>
            <a:r>
              <a:rPr lang="en-US" sz="2800" dirty="0" smtClean="0"/>
              <a:t>B (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z</a:t>
            </a:r>
            <a:r>
              <a:rPr lang="en-US" sz="2800" dirty="0" smtClean="0"/>
              <a:t>)=  A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”</a:t>
            </a:r>
          </a:p>
        </p:txBody>
      </p:sp>
      <p:sp>
        <p:nvSpPr>
          <p:cNvPr id="16" name="Oval 15"/>
          <p:cNvSpPr/>
          <p:nvPr/>
        </p:nvSpPr>
        <p:spPr>
          <a:xfrm>
            <a:off x="1455238" y="5673726"/>
            <a:ext cx="1360535" cy="581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5400000">
            <a:off x="5629139" y="5121141"/>
            <a:ext cx="1377634" cy="717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1185948" y="4973346"/>
            <a:ext cx="765667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05" name="Object 5"/>
          <p:cNvGraphicFramePr>
            <a:graphicFrameLocks noChangeAspect="1"/>
          </p:cNvGraphicFramePr>
          <p:nvPr/>
        </p:nvGraphicFramePr>
        <p:xfrm>
          <a:off x="795339" y="4672014"/>
          <a:ext cx="823912" cy="629392"/>
        </p:xfrm>
        <a:graphic>
          <a:graphicData uri="http://schemas.openxmlformats.org/presentationml/2006/ole">
            <p:oleObj spid="_x0000_s512034" name="CS ChemDraw Drawing" r:id="rId4" imgW="1284482" imgH="981180" progId="ChemDraw.Document.6.0">
              <p:embed/>
            </p:oleObj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435" y="1999121"/>
            <a:ext cx="1973716" cy="192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6741" y="1581960"/>
            <a:ext cx="7192853" cy="609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Compare symmetry of </a:t>
            </a:r>
            <a:r>
              <a:rPr lang="en-US" sz="2400" dirty="0" err="1" smtClean="0"/>
              <a:t>irr</a:t>
            </a:r>
            <a:r>
              <a:rPr lang="en-US" sz="2400" dirty="0" smtClean="0"/>
              <a:t>. rep. to central atom MOs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BF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Hybridization</a:t>
            </a:r>
            <a:endParaRPr lang="en-US" sz="4000" u="sng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199" y="891855"/>
            <a:ext cx="8377707" cy="62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to determine the hybridization of a bond.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345263" y="5666921"/>
            <a:ext cx="1833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Symbol" pitchFamily="18" charset="2"/>
              </a:rPr>
              <a:t>G</a:t>
            </a:r>
            <a:r>
              <a:rPr lang="en-US" sz="2800" baseline="-25000" dirty="0" smtClean="0">
                <a:latin typeface="Symbol" pitchFamily="18" charset="2"/>
              </a:rPr>
              <a:t>s</a:t>
            </a:r>
            <a:r>
              <a:rPr lang="en-US" sz="2800" dirty="0" smtClean="0"/>
              <a:t>:  A</a:t>
            </a:r>
            <a:r>
              <a:rPr lang="en-US" sz="2800" baseline="-25000" dirty="0" smtClean="0"/>
              <a:t>1</a:t>
            </a:r>
            <a:r>
              <a:rPr lang="en-US" sz="2800" baseline="30000" dirty="0" smtClean="0"/>
              <a:t>’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E</a:t>
            </a:r>
            <a:r>
              <a:rPr lang="en-US" sz="2800" baseline="30000" dirty="0" smtClean="0"/>
              <a:t>’</a:t>
            </a:r>
            <a:endParaRPr lang="en-US" sz="2800" dirty="0"/>
          </a:p>
        </p:txBody>
      </p:sp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2841717" y="5650240"/>
            <a:ext cx="1149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s = A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’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177554" y="4252285"/>
            <a:ext cx="0" cy="714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77145" y="3917925"/>
            <a:ext cx="1367261" cy="52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9407" y="4651036"/>
            <a:ext cx="549943" cy="52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98302" y="4983736"/>
            <a:ext cx="382691" cy="531239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588" y="5176037"/>
            <a:ext cx="3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x</a:t>
            </a:r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71923" y="4973346"/>
            <a:ext cx="765667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263529" y="4252285"/>
            <a:ext cx="0" cy="714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86921" y="3917925"/>
            <a:ext cx="31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383" y="4651036"/>
            <a:ext cx="3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84277" y="4983736"/>
            <a:ext cx="382691" cy="531239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50563" y="5176037"/>
            <a:ext cx="3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x</a:t>
            </a:r>
            <a:endParaRPr lang="en-US" dirty="0">
              <a:solidFill>
                <a:srgbClr val="FF00FF"/>
              </a:solidFill>
            </a:endParaRPr>
          </a:p>
        </p:txBody>
      </p:sp>
      <p:graphicFrame>
        <p:nvGraphicFramePr>
          <p:cNvPr id="512006" name="Object 6"/>
          <p:cNvGraphicFramePr>
            <a:graphicFrameLocks noChangeAspect="1"/>
          </p:cNvGraphicFramePr>
          <p:nvPr/>
        </p:nvGraphicFramePr>
        <p:xfrm>
          <a:off x="3081338" y="4776788"/>
          <a:ext cx="398462" cy="396875"/>
        </p:xfrm>
        <a:graphic>
          <a:graphicData uri="http://schemas.openxmlformats.org/presentationml/2006/ole">
            <p:oleObj spid="_x0000_s512035" name="CS ChemDraw Drawing" r:id="rId6" imgW="512982" imgH="513270" progId="ChemDraw.Document.6.0">
              <p:embed/>
            </p:oleObj>
          </a:graphicData>
        </a:graphic>
      </p:graphicFrame>
      <p:cxnSp>
        <p:nvCxnSpPr>
          <p:cNvPr id="52" name="Straight Arrow Connector 51"/>
          <p:cNvCxnSpPr/>
          <p:nvPr/>
        </p:nvCxnSpPr>
        <p:spPr>
          <a:xfrm>
            <a:off x="4900698" y="4973346"/>
            <a:ext cx="765667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892304" y="4252285"/>
            <a:ext cx="0" cy="714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15696" y="3917925"/>
            <a:ext cx="31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84158" y="4651036"/>
            <a:ext cx="3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513052" y="4983736"/>
            <a:ext cx="382691" cy="531239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79338" y="5176037"/>
            <a:ext cx="3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x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10500" y="5646092"/>
            <a:ext cx="1060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 =  E</a:t>
            </a:r>
            <a:r>
              <a:rPr lang="en-US" sz="2400" baseline="30000" dirty="0" smtClean="0"/>
              <a:t>’</a:t>
            </a:r>
          </a:p>
        </p:txBody>
      </p:sp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4638676" y="4838701"/>
          <a:ext cx="381000" cy="381000"/>
        </p:xfrm>
        <a:graphic>
          <a:graphicData uri="http://schemas.openxmlformats.org/presentationml/2006/ole">
            <p:oleObj spid="_x0000_s512036" name="CS ChemDraw Drawing" r:id="rId7" imgW="513253" imgH="513000" progId="ChemDraw.Document.6.0">
              <p:embed/>
            </p:oleObj>
          </a:graphicData>
        </a:graphic>
      </p:graphicFrame>
      <p:sp>
        <p:nvSpPr>
          <p:cNvPr id="63" name="Rectangle 62"/>
          <p:cNvSpPr/>
          <p:nvPr/>
        </p:nvSpPr>
        <p:spPr>
          <a:xfrm>
            <a:off x="5958300" y="5646092"/>
            <a:ext cx="1060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 =  E</a:t>
            </a:r>
            <a:r>
              <a:rPr lang="en-US" sz="2400" baseline="30000" dirty="0" smtClean="0"/>
              <a:t>’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243723" y="4973346"/>
            <a:ext cx="765667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235329" y="4252285"/>
            <a:ext cx="0" cy="714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58721" y="3917925"/>
            <a:ext cx="31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27183" y="4651036"/>
            <a:ext cx="3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856077" y="4983736"/>
            <a:ext cx="382691" cy="531239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622363" y="5176037"/>
            <a:ext cx="3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x</a:t>
            </a:r>
            <a:endParaRPr lang="en-US" dirty="0">
              <a:solidFill>
                <a:srgbClr val="FF00FF"/>
              </a:solidFill>
            </a:endParaRPr>
          </a:p>
        </p:txBody>
      </p:sp>
      <p:graphicFrame>
        <p:nvGraphicFramePr>
          <p:cNvPr id="512012" name="Object 12"/>
          <p:cNvGraphicFramePr>
            <a:graphicFrameLocks noChangeAspect="1"/>
          </p:cNvGraphicFramePr>
          <p:nvPr/>
        </p:nvGraphicFramePr>
        <p:xfrm>
          <a:off x="5768975" y="4822825"/>
          <a:ext cx="944563" cy="322263"/>
        </p:xfrm>
        <a:graphic>
          <a:graphicData uri="http://schemas.openxmlformats.org/presentationml/2006/ole">
            <p:oleObj spid="_x0000_s512037" name="CS ChemDraw Drawing" r:id="rId8" imgW="944385" imgH="322650" progId="ChemDraw.Document.6.0">
              <p:embed/>
            </p:oleObj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298658" y="4651036"/>
            <a:ext cx="3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958223" y="4973346"/>
            <a:ext cx="765667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949829" y="4252285"/>
            <a:ext cx="0" cy="714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73221" y="3917925"/>
            <a:ext cx="31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641683" y="4651036"/>
            <a:ext cx="3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7570577" y="4983736"/>
            <a:ext cx="382691" cy="531239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36863" y="5176037"/>
            <a:ext cx="3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x</a:t>
            </a:r>
            <a:endParaRPr lang="en-US" dirty="0">
              <a:solidFill>
                <a:srgbClr val="FF00FF"/>
              </a:solidFill>
            </a:endParaRPr>
          </a:p>
        </p:txBody>
      </p:sp>
      <p:graphicFrame>
        <p:nvGraphicFramePr>
          <p:cNvPr id="80" name="Object 12"/>
          <p:cNvGraphicFramePr>
            <a:graphicFrameLocks noChangeAspect="1"/>
          </p:cNvGraphicFramePr>
          <p:nvPr/>
        </p:nvGraphicFramePr>
        <p:xfrm>
          <a:off x="7483475" y="4822825"/>
          <a:ext cx="944563" cy="322263"/>
        </p:xfrm>
        <a:graphic>
          <a:graphicData uri="http://schemas.openxmlformats.org/presentationml/2006/ole">
            <p:oleObj spid="_x0000_s512038" name="CS ChemDraw Drawing" r:id="rId9" imgW="944385" imgH="322650" progId="ChemDraw.Document.6.0">
              <p:embed/>
            </p:oleObj>
          </a:graphicData>
        </a:graphic>
      </p:graphicFrame>
      <p:sp>
        <p:nvSpPr>
          <p:cNvPr id="81" name="Rectangle 80"/>
          <p:cNvSpPr/>
          <p:nvPr/>
        </p:nvSpPr>
        <p:spPr>
          <a:xfrm>
            <a:off x="7434675" y="5646092"/>
            <a:ext cx="1222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 =  A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”</a:t>
            </a:r>
          </a:p>
        </p:txBody>
      </p:sp>
      <p:sp>
        <p:nvSpPr>
          <p:cNvPr id="82" name="Right Brace 81"/>
          <p:cNvSpPr/>
          <p:nvPr/>
        </p:nvSpPr>
        <p:spPr>
          <a:xfrm rot="5400000">
            <a:off x="4736039" y="4215875"/>
            <a:ext cx="441862" cy="393541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 Box 60"/>
          <p:cNvSpPr txBox="1">
            <a:spLocks noChangeArrowheads="1"/>
          </p:cNvSpPr>
          <p:nvPr/>
        </p:nvSpPr>
        <p:spPr bwMode="auto">
          <a:xfrm>
            <a:off x="3156041" y="6358235"/>
            <a:ext cx="361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sp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hybridization (s,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,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  <p:bldP spid="43" grpId="0"/>
      <p:bldP spid="45" grpId="0"/>
      <p:bldP spid="54" grpId="0"/>
      <p:bldP spid="55" grpId="0"/>
      <p:bldP spid="57" grpId="0"/>
      <p:bldP spid="58" grpId="0"/>
      <p:bldP spid="63" grpId="0"/>
      <p:bldP spid="67" grpId="0"/>
      <p:bldP spid="68" grpId="0"/>
      <p:bldP spid="70" grpId="0"/>
      <p:bldP spid="73" grpId="0"/>
      <p:bldP spid="76" grpId="0"/>
      <p:bldP spid="77" grpId="0"/>
      <p:bldP spid="79" grpId="0"/>
      <p:bldP spid="81" grpId="0"/>
      <p:bldP spid="82" grpId="0" animBg="1"/>
      <p:bldP spid="83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Orbital Diagrams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956"/>
            <a:ext cx="8229600" cy="4863169"/>
          </a:xfrm>
        </p:spPr>
        <p:txBody>
          <a:bodyPr>
            <a:normAutofit/>
          </a:bodyPr>
          <a:lstStyle/>
          <a:p>
            <a:r>
              <a:rPr lang="en-US" dirty="0" smtClean="0"/>
              <a:t>Orbital Interactions</a:t>
            </a:r>
          </a:p>
          <a:p>
            <a:r>
              <a:rPr lang="en-US" dirty="0" smtClean="0"/>
              <a:t>Molecular Orbital Theory</a:t>
            </a:r>
          </a:p>
          <a:p>
            <a:r>
              <a:rPr lang="en-US" dirty="0" smtClean="0"/>
              <a:t>Orbital Energies</a:t>
            </a:r>
          </a:p>
          <a:p>
            <a:r>
              <a:rPr lang="en-US" dirty="0" smtClean="0"/>
              <a:t>MO Diagrams</a:t>
            </a:r>
          </a:p>
          <a:p>
            <a:pPr lvl="1"/>
            <a:r>
              <a:rPr lang="en-US" dirty="0" smtClean="0"/>
              <a:t>HF, H</a:t>
            </a:r>
            <a:r>
              <a:rPr lang="en-US" baseline="-25000" dirty="0" smtClean="0"/>
              <a:t>2</a:t>
            </a:r>
            <a:r>
              <a:rPr lang="en-US" dirty="0" smtClean="0"/>
              <a:t>O, CO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Benzene</a:t>
            </a:r>
          </a:p>
          <a:p>
            <a:r>
              <a:rPr lang="en-US" dirty="0" smtClean="0"/>
              <a:t>SALC</a:t>
            </a:r>
          </a:p>
          <a:p>
            <a:r>
              <a:rPr lang="en-US" dirty="0" smtClean="0"/>
              <a:t>Hybridization</a:t>
            </a:r>
          </a:p>
          <a:p>
            <a:r>
              <a:rPr lang="en-US" dirty="0" smtClean="0"/>
              <a:t>Symmetry and Reactivity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148</a:t>
            </a:fld>
            <a:endParaRPr lang="en-US" dirty="0"/>
          </a:p>
        </p:txBody>
      </p:sp>
      <p:pic>
        <p:nvPicPr>
          <p:cNvPr id="1026" name="Picture 2" descr="http://www.nature.com/nchem/journal/v2/n2/images/nchem.513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093" y="961693"/>
            <a:ext cx="3337974" cy="24523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0586" y="5062654"/>
            <a:ext cx="4304370" cy="591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6" name="Picture 2" descr="http://wiki.chemprime.chemeddl.org/images/6/6c/Sp3_hybrid_orbi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725" y="1873250"/>
            <a:ext cx="3857625" cy="2667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Hybridization</a:t>
            </a:r>
            <a:endParaRPr lang="en-US" sz="40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741" y="1772460"/>
            <a:ext cx="7192853" cy="44067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bonds)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400" dirty="0" smtClean="0"/>
              <a:t>Compare symmetry of </a:t>
            </a:r>
            <a:r>
              <a:rPr lang="en-US" sz="2400" dirty="0" err="1" smtClean="0"/>
              <a:t>irr</a:t>
            </a:r>
            <a:r>
              <a:rPr lang="en-US" sz="2400" dirty="0" smtClean="0"/>
              <a:t>. rep. to central atom MOs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199" y="1091880"/>
            <a:ext cx="8377707" cy="62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to determine the hybridization of a bond.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4191000" y="4038600"/>
            <a:ext cx="76200" cy="0"/>
          </a:xfrm>
          <a:prstGeom prst="line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267200" y="4267200"/>
            <a:ext cx="304800" cy="228600"/>
          </a:xfrm>
          <a:prstGeom prst="line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5318125" y="1905000"/>
            <a:ext cx="184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200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533400" y="1981200"/>
            <a:ext cx="8186738" cy="3886200"/>
            <a:chOff x="144" y="1200"/>
            <a:chExt cx="5410" cy="3024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1824" y="2208"/>
              <a:ext cx="3552" cy="1056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336" y="2544"/>
              <a:ext cx="1488" cy="43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736" y="1200"/>
              <a:ext cx="336" cy="100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 rot="1999206">
              <a:off x="1824" y="1776"/>
              <a:ext cx="1008" cy="336"/>
            </a:xfrm>
            <a:prstGeom prst="homePlate">
              <a:avLst>
                <a:gd name="adj" fmla="val 7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AutoShape 8"/>
            <p:cNvSpPr>
              <a:spLocks noChangeArrowheads="1"/>
            </p:cNvSpPr>
            <p:nvPr/>
          </p:nvSpPr>
          <p:spPr bwMode="auto">
            <a:xfrm rot="8382235">
              <a:off x="2976" y="1872"/>
              <a:ext cx="672" cy="288"/>
            </a:xfrm>
            <a:prstGeom prst="homePlate">
              <a:avLst>
                <a:gd name="adj" fmla="val 58333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 rot="10800000">
              <a:off x="3552" y="2688"/>
              <a:ext cx="480" cy="96"/>
            </a:xfrm>
            <a:prstGeom prst="homePlate">
              <a:avLst>
                <a:gd name="adj" fmla="val 1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648" y="235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3648" y="307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3648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3648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4512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4512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5184" y="2640"/>
              <a:ext cx="192" cy="19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H="1">
              <a:off x="3264" y="235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 flipH="1" flipV="1">
              <a:off x="3264" y="283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 rot="2099521">
              <a:off x="2696" y="2708"/>
              <a:ext cx="240" cy="4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2640" y="2544"/>
              <a:ext cx="0" cy="336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2640" y="2880"/>
              <a:ext cx="336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2688" y="2544"/>
              <a:ext cx="0" cy="144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4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 flipH="1">
              <a:off x="2880" y="2832"/>
              <a:ext cx="96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1296" y="2736"/>
              <a:ext cx="1344" cy="4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2736" y="3264"/>
              <a:ext cx="288" cy="38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2592" y="3648"/>
              <a:ext cx="576" cy="576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2160" y="3696"/>
              <a:ext cx="288" cy="3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1968" y="3360"/>
              <a:ext cx="768" cy="14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2256" y="3504"/>
              <a:ext cx="96" cy="192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 flipH="1">
              <a:off x="960" y="1872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3" name="Line 43"/>
            <p:cNvSpPr>
              <a:spLocks noChangeShapeType="1"/>
            </p:cNvSpPr>
            <p:nvPr/>
          </p:nvSpPr>
          <p:spPr bwMode="auto">
            <a:xfrm>
              <a:off x="2928" y="129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6" name="Line 46"/>
            <p:cNvSpPr>
              <a:spLocks noChangeShapeType="1"/>
            </p:cNvSpPr>
            <p:nvPr/>
          </p:nvSpPr>
          <p:spPr bwMode="auto">
            <a:xfrm flipV="1">
              <a:off x="816" y="24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 flipV="1">
              <a:off x="1248" y="2832"/>
              <a:ext cx="14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9" name="Line 49"/>
            <p:cNvSpPr>
              <a:spLocks noChangeShapeType="1"/>
            </p:cNvSpPr>
            <p:nvPr/>
          </p:nvSpPr>
          <p:spPr bwMode="auto">
            <a:xfrm flipH="1" flipV="1">
              <a:off x="2880" y="2784"/>
              <a:ext cx="4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 flipH="1">
              <a:off x="3840" y="2064"/>
              <a:ext cx="28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>
              <a:off x="5232" y="187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2" name="Line 52"/>
            <p:cNvSpPr>
              <a:spLocks noChangeShapeType="1"/>
            </p:cNvSpPr>
            <p:nvPr/>
          </p:nvSpPr>
          <p:spPr bwMode="auto">
            <a:xfrm flipH="1">
              <a:off x="3456" y="163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>
              <a:off x="1680" y="388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4" name="Line 54"/>
            <p:cNvSpPr>
              <a:spLocks noChangeShapeType="1"/>
            </p:cNvSpPr>
            <p:nvPr/>
          </p:nvSpPr>
          <p:spPr bwMode="auto">
            <a:xfrm flipH="1">
              <a:off x="2880" y="3984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5" name="AutoShape 55"/>
            <p:cNvSpPr>
              <a:spLocks/>
            </p:cNvSpPr>
            <p:nvPr/>
          </p:nvSpPr>
          <p:spPr bwMode="auto">
            <a:xfrm rot="16200000">
              <a:off x="4200" y="2568"/>
              <a:ext cx="144" cy="1632"/>
            </a:xfrm>
            <a:prstGeom prst="leftBrace">
              <a:avLst>
                <a:gd name="adj1" fmla="val 94444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Text Box 57"/>
            <p:cNvSpPr txBox="1">
              <a:spLocks noChangeArrowheads="1"/>
            </p:cNvSpPr>
            <p:nvPr/>
          </p:nvSpPr>
          <p:spPr bwMode="auto">
            <a:xfrm>
              <a:off x="3360" y="1200"/>
              <a:ext cx="86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X-Ray source</a:t>
              </a:r>
            </a:p>
          </p:txBody>
        </p:sp>
        <p:sp>
          <p:nvSpPr>
            <p:cNvPr id="30778" name="Text Box 58"/>
            <p:cNvSpPr txBox="1">
              <a:spLocks noChangeArrowheads="1"/>
            </p:cNvSpPr>
            <p:nvPr/>
          </p:nvSpPr>
          <p:spPr bwMode="auto">
            <a:xfrm>
              <a:off x="3878" y="1508"/>
              <a:ext cx="72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Ion source</a:t>
              </a:r>
            </a:p>
          </p:txBody>
        </p:sp>
        <p:sp>
          <p:nvSpPr>
            <p:cNvPr id="30779" name="Text Box 59"/>
            <p:cNvSpPr txBox="1">
              <a:spLocks noChangeArrowheads="1"/>
            </p:cNvSpPr>
            <p:nvPr/>
          </p:nvSpPr>
          <p:spPr bwMode="auto">
            <a:xfrm>
              <a:off x="4070" y="1892"/>
              <a:ext cx="11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Axial Electron Gun</a:t>
              </a:r>
            </a:p>
          </p:txBody>
        </p:sp>
        <p:sp>
          <p:nvSpPr>
            <p:cNvPr id="30780" name="Text Box 60"/>
            <p:cNvSpPr txBox="1">
              <a:spLocks noChangeArrowheads="1"/>
            </p:cNvSpPr>
            <p:nvPr/>
          </p:nvSpPr>
          <p:spPr bwMode="auto">
            <a:xfrm>
              <a:off x="4944" y="1681"/>
              <a:ext cx="6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Detector</a:t>
              </a:r>
            </a:p>
          </p:txBody>
        </p:sp>
        <p:sp>
          <p:nvSpPr>
            <p:cNvPr id="30781" name="Text Box 61"/>
            <p:cNvSpPr txBox="1">
              <a:spLocks noChangeArrowheads="1"/>
            </p:cNvSpPr>
            <p:nvPr/>
          </p:nvSpPr>
          <p:spPr bwMode="auto">
            <a:xfrm>
              <a:off x="4095" y="3500"/>
              <a:ext cx="36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CMA</a:t>
              </a:r>
            </a:p>
          </p:txBody>
        </p:sp>
        <p:sp>
          <p:nvSpPr>
            <p:cNvPr id="30782" name="Text Box 62"/>
            <p:cNvSpPr txBox="1">
              <a:spLocks noChangeArrowheads="1"/>
            </p:cNvSpPr>
            <p:nvPr/>
          </p:nvSpPr>
          <p:spPr bwMode="auto">
            <a:xfrm>
              <a:off x="3254" y="3428"/>
              <a:ext cx="52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sample</a:t>
              </a:r>
            </a:p>
          </p:txBody>
        </p:sp>
        <p:sp>
          <p:nvSpPr>
            <p:cNvPr id="30783" name="Text Box 63"/>
            <p:cNvSpPr txBox="1">
              <a:spLocks noChangeArrowheads="1"/>
            </p:cNvSpPr>
            <p:nvPr/>
          </p:nvSpPr>
          <p:spPr bwMode="auto">
            <a:xfrm>
              <a:off x="335" y="1776"/>
              <a:ext cx="673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SIMS Analyzer</a:t>
              </a:r>
            </a:p>
          </p:txBody>
        </p:sp>
        <p:sp>
          <p:nvSpPr>
            <p:cNvPr id="30784" name="Text Box 64"/>
            <p:cNvSpPr txBox="1">
              <a:spLocks noChangeArrowheads="1"/>
            </p:cNvSpPr>
            <p:nvPr/>
          </p:nvSpPr>
          <p:spPr bwMode="auto">
            <a:xfrm>
              <a:off x="144" y="2112"/>
              <a:ext cx="1450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/>
                <a:t>Sample introduction Chamber</a:t>
              </a:r>
            </a:p>
          </p:txBody>
        </p:sp>
        <p:sp>
          <p:nvSpPr>
            <p:cNvPr id="30785" name="Text Box 65"/>
            <p:cNvSpPr txBox="1">
              <a:spLocks noChangeArrowheads="1"/>
            </p:cNvSpPr>
            <p:nvPr/>
          </p:nvSpPr>
          <p:spPr bwMode="auto">
            <a:xfrm>
              <a:off x="673" y="3071"/>
              <a:ext cx="67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Sample Holder</a:t>
              </a:r>
            </a:p>
          </p:txBody>
        </p:sp>
        <p:sp>
          <p:nvSpPr>
            <p:cNvPr id="30786" name="Text Box 66"/>
            <p:cNvSpPr txBox="1">
              <a:spLocks noChangeArrowheads="1"/>
            </p:cNvSpPr>
            <p:nvPr/>
          </p:nvSpPr>
          <p:spPr bwMode="auto">
            <a:xfrm>
              <a:off x="3648" y="3888"/>
              <a:ext cx="67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Ion Pump</a:t>
              </a:r>
            </a:p>
          </p:txBody>
        </p:sp>
        <p:sp>
          <p:nvSpPr>
            <p:cNvPr id="30787" name="Text Box 67"/>
            <p:cNvSpPr txBox="1">
              <a:spLocks noChangeArrowheads="1"/>
            </p:cNvSpPr>
            <p:nvPr/>
          </p:nvSpPr>
          <p:spPr bwMode="auto">
            <a:xfrm>
              <a:off x="720" y="3792"/>
              <a:ext cx="10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Roughing Pump</a:t>
              </a:r>
            </a:p>
          </p:txBody>
        </p:sp>
        <p:sp>
          <p:nvSpPr>
            <p:cNvPr id="30791" name="Rectangle 71"/>
            <p:cNvSpPr>
              <a:spLocks noChangeArrowheads="1"/>
            </p:cNvSpPr>
            <p:nvPr/>
          </p:nvSpPr>
          <p:spPr bwMode="auto">
            <a:xfrm>
              <a:off x="4320" y="2352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Rectangle 72"/>
            <p:cNvSpPr>
              <a:spLocks noChangeArrowheads="1"/>
            </p:cNvSpPr>
            <p:nvPr/>
          </p:nvSpPr>
          <p:spPr bwMode="auto">
            <a:xfrm>
              <a:off x="4320" y="2784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Rectangle 73"/>
            <p:cNvSpPr>
              <a:spLocks noChangeArrowheads="1"/>
            </p:cNvSpPr>
            <p:nvPr/>
          </p:nvSpPr>
          <p:spPr bwMode="auto">
            <a:xfrm>
              <a:off x="4992" y="2352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Rectangle 74"/>
            <p:cNvSpPr>
              <a:spLocks noChangeArrowheads="1"/>
            </p:cNvSpPr>
            <p:nvPr/>
          </p:nvSpPr>
          <p:spPr bwMode="auto">
            <a:xfrm>
              <a:off x="4992" y="2784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Line 75"/>
            <p:cNvSpPr>
              <a:spLocks noChangeShapeType="1"/>
            </p:cNvSpPr>
            <p:nvPr/>
          </p:nvSpPr>
          <p:spPr bwMode="auto">
            <a:xfrm flipH="1" flipV="1">
              <a:off x="5040" y="3120"/>
              <a:ext cx="9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6" name="Line 76"/>
            <p:cNvSpPr>
              <a:spLocks noChangeShapeType="1"/>
            </p:cNvSpPr>
            <p:nvPr/>
          </p:nvSpPr>
          <p:spPr bwMode="auto">
            <a:xfrm flipH="1" flipV="1">
              <a:off x="4416" y="2976"/>
              <a:ext cx="67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7" name="Text Box 77"/>
            <p:cNvSpPr txBox="1">
              <a:spLocks noChangeArrowheads="1"/>
            </p:cNvSpPr>
            <p:nvPr/>
          </p:nvSpPr>
          <p:spPr bwMode="auto">
            <a:xfrm>
              <a:off x="4944" y="3743"/>
              <a:ext cx="37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Slits</a:t>
              </a:r>
            </a:p>
          </p:txBody>
        </p:sp>
      </p:grpSp>
      <p:cxnSp>
        <p:nvCxnSpPr>
          <p:cNvPr id="30804" name="AutoShape 84"/>
          <p:cNvCxnSpPr>
            <a:cxnSpLocks noChangeShapeType="1"/>
            <a:stCxn id="30749" idx="1"/>
            <a:endCxn id="30746" idx="1"/>
          </p:cNvCxnSpPr>
          <p:nvPr/>
        </p:nvCxnSpPr>
        <p:spPr bwMode="auto">
          <a:xfrm>
            <a:off x="4383088" y="3894138"/>
            <a:ext cx="436562" cy="246062"/>
          </a:xfrm>
          <a:prstGeom prst="straightConnector1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cxnSp>
      <p:cxnSp>
        <p:nvCxnSpPr>
          <p:cNvPr id="30805" name="AutoShape 85"/>
          <p:cNvCxnSpPr>
            <a:cxnSpLocks noChangeShapeType="1"/>
            <a:stCxn id="30744" idx="0"/>
            <a:endCxn id="30749" idx="0"/>
          </p:cNvCxnSpPr>
          <p:nvPr/>
        </p:nvCxnSpPr>
        <p:spPr bwMode="auto">
          <a:xfrm>
            <a:off x="4310063" y="3708400"/>
            <a:ext cx="73025" cy="0"/>
          </a:xfrm>
          <a:prstGeom prst="straightConnector1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cxnSp>
      <p:sp>
        <p:nvSpPr>
          <p:cNvPr id="6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Photoelectron Spectrometer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95" y="1576386"/>
            <a:ext cx="2797059" cy="155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98599" y="946220"/>
            <a:ext cx="5657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(2 + 2) </a:t>
            </a:r>
            <a:r>
              <a:rPr lang="en-US" sz="2400" dirty="0" err="1" smtClean="0"/>
              <a:t>cycloaddition</a:t>
            </a:r>
            <a:endParaRPr lang="en-US" sz="2400" dirty="0"/>
          </a:p>
        </p:txBody>
      </p:sp>
      <p:pic>
        <p:nvPicPr>
          <p:cNvPr id="501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943" y="4057102"/>
            <a:ext cx="6321174" cy="227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150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Symmetry and Reactivity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8954" y="3534933"/>
            <a:ext cx="11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</a:t>
            </a:r>
            <a:r>
              <a:rPr lang="en-US" dirty="0" err="1" smtClean="0"/>
              <a:t>orbitals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03113" y="3199726"/>
            <a:ext cx="1325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x ethylene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91306" y="3199724"/>
            <a:ext cx="132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cyclobutane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6341" y="3531217"/>
            <a:ext cx="11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bonds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71689" y="6351731"/>
            <a:ext cx="6305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Orbital symmetry is retained during the reaction!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966" y="2061330"/>
            <a:ext cx="3653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(2 + 2) </a:t>
            </a:r>
            <a:r>
              <a:rPr lang="en-US" sz="2400" dirty="0" err="1" smtClean="0"/>
              <a:t>cycloaddition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Symmetry and Reactivity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76" y="2919284"/>
            <a:ext cx="4153892" cy="14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885825"/>
            <a:ext cx="4219574" cy="583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104900"/>
            <a:ext cx="7086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Symmetry and Reactivity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0449" y="5887841"/>
            <a:ext cx="321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bonding + 2 </a:t>
            </a:r>
            <a:r>
              <a:rPr lang="en-US" dirty="0" err="1" smtClean="0"/>
              <a:t>antibonding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Thermally Forbidden</a:t>
            </a:r>
          </a:p>
          <a:p>
            <a:pPr algn="ctr"/>
            <a:r>
              <a:rPr lang="en-US" dirty="0" smtClean="0"/>
              <a:t>(~115 kcal/mol)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46703" y="5884125"/>
            <a:ext cx="321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bonding + 1 </a:t>
            </a:r>
            <a:r>
              <a:rPr lang="en-US" dirty="0" err="1" smtClean="0"/>
              <a:t>antibonding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</a:p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Photochemically</a:t>
            </a:r>
            <a:r>
              <a:rPr lang="en-US" dirty="0" smtClean="0">
                <a:solidFill>
                  <a:srgbClr val="008000"/>
                </a:solidFill>
              </a:rPr>
              <a:t> Allowed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6" y="801241"/>
            <a:ext cx="1327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Thermal Reaction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6384" y="797526"/>
            <a:ext cx="1286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Photo Reaction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3425" y="904875"/>
            <a:ext cx="4600575" cy="578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Orbital Diagrams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956"/>
            <a:ext cx="8229600" cy="4863169"/>
          </a:xfrm>
        </p:spPr>
        <p:txBody>
          <a:bodyPr>
            <a:normAutofit/>
          </a:bodyPr>
          <a:lstStyle/>
          <a:p>
            <a:r>
              <a:rPr lang="en-US" dirty="0" smtClean="0"/>
              <a:t>Orbital Interactions</a:t>
            </a:r>
          </a:p>
          <a:p>
            <a:r>
              <a:rPr lang="en-US" dirty="0" smtClean="0"/>
              <a:t>Molecular Orbital Theory</a:t>
            </a:r>
          </a:p>
          <a:p>
            <a:r>
              <a:rPr lang="en-US" dirty="0" smtClean="0"/>
              <a:t>Orbital Energies</a:t>
            </a:r>
          </a:p>
          <a:p>
            <a:r>
              <a:rPr lang="en-US" dirty="0" smtClean="0"/>
              <a:t>MO Diagrams</a:t>
            </a:r>
          </a:p>
          <a:p>
            <a:pPr lvl="1"/>
            <a:r>
              <a:rPr lang="en-US" dirty="0" smtClean="0"/>
              <a:t>HF, H</a:t>
            </a:r>
            <a:r>
              <a:rPr lang="en-US" baseline="-25000" dirty="0" smtClean="0"/>
              <a:t>2</a:t>
            </a:r>
            <a:r>
              <a:rPr lang="en-US" dirty="0" smtClean="0"/>
              <a:t>O, CO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Benzene</a:t>
            </a:r>
          </a:p>
          <a:p>
            <a:r>
              <a:rPr lang="en-US" dirty="0" smtClean="0"/>
              <a:t>SALC</a:t>
            </a:r>
          </a:p>
          <a:p>
            <a:r>
              <a:rPr lang="en-US" dirty="0" smtClean="0"/>
              <a:t>Hybridization</a:t>
            </a:r>
          </a:p>
          <a:p>
            <a:r>
              <a:rPr lang="en-US" dirty="0" smtClean="0"/>
              <a:t>Symmetry and Reactivity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153</a:t>
            </a:fld>
            <a:endParaRPr lang="en-US" dirty="0"/>
          </a:p>
        </p:txBody>
      </p:sp>
      <p:pic>
        <p:nvPicPr>
          <p:cNvPr id="1026" name="Picture 2" descr="http://www.nature.com/nchem/journal/v2/n2/images/nchem.513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093" y="961693"/>
            <a:ext cx="3337974" cy="245231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4310" y="4002374"/>
            <a:ext cx="3430028" cy="258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5400_02bsm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8939" y="1857375"/>
            <a:ext cx="3786188" cy="3657600"/>
          </a:xfrm>
        </p:spPr>
      </p:pic>
      <p:pic>
        <p:nvPicPr>
          <p:cNvPr id="19460" name="Picture 3" descr="5400_01b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001" y="1857375"/>
            <a:ext cx="37861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Photoelectron Spectrometer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fig031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53" y="1609848"/>
            <a:ext cx="501015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Photoelectron Spectroscopy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312" y="1416566"/>
            <a:ext cx="3357213" cy="45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51542" y="6079693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F8380-DC22-46BF-9487-EB690DBBCC1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031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53" y="1609848"/>
            <a:ext cx="501015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463" y="1394245"/>
            <a:ext cx="5567422" cy="466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Photoelectron Spectroscopy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1542" y="6079693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 cstate="print"/>
          <a:srcRect l="3639" r="4170"/>
          <a:stretch>
            <a:fillRect/>
          </a:stretch>
        </p:blipFill>
        <p:spPr bwMode="auto">
          <a:xfrm>
            <a:off x="1817219" y="227323"/>
            <a:ext cx="5481982" cy="64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Orbital Diagrams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956"/>
            <a:ext cx="8229600" cy="4863169"/>
          </a:xfrm>
        </p:spPr>
        <p:txBody>
          <a:bodyPr>
            <a:normAutofit/>
          </a:bodyPr>
          <a:lstStyle/>
          <a:p>
            <a:r>
              <a:rPr lang="en-US" dirty="0" smtClean="0"/>
              <a:t>Orbital Interactions</a:t>
            </a:r>
          </a:p>
          <a:p>
            <a:r>
              <a:rPr lang="en-US" dirty="0" smtClean="0"/>
              <a:t>Molecular Orbital Theory</a:t>
            </a:r>
          </a:p>
          <a:p>
            <a:r>
              <a:rPr lang="en-US" dirty="0" smtClean="0"/>
              <a:t>Orbital Energies</a:t>
            </a:r>
          </a:p>
          <a:p>
            <a:r>
              <a:rPr lang="en-US" dirty="0" smtClean="0"/>
              <a:t>MO Diagrams</a:t>
            </a:r>
          </a:p>
          <a:p>
            <a:pPr lvl="1"/>
            <a:r>
              <a:rPr lang="en-US" dirty="0" smtClean="0"/>
              <a:t>HF, H</a:t>
            </a:r>
            <a:r>
              <a:rPr lang="en-US" baseline="-25000" dirty="0" smtClean="0"/>
              <a:t>2</a:t>
            </a:r>
            <a:r>
              <a:rPr lang="en-US" dirty="0" smtClean="0"/>
              <a:t>O, CO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Benzene</a:t>
            </a:r>
          </a:p>
          <a:p>
            <a:r>
              <a:rPr lang="en-US" dirty="0" smtClean="0"/>
              <a:t>SALC</a:t>
            </a:r>
          </a:p>
          <a:p>
            <a:r>
              <a:rPr lang="en-US" dirty="0" smtClean="0"/>
              <a:t>Hybridization</a:t>
            </a:r>
          </a:p>
          <a:p>
            <a:r>
              <a:rPr lang="en-US" dirty="0" smtClean="0"/>
              <a:t>Symmetry and Reactivity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://www.nature.com/nchem/journal/v2/n2/images/nchem.513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593" y="961693"/>
            <a:ext cx="2900857" cy="213117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255" y="4183350"/>
            <a:ext cx="2958615" cy="223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5053" y="5364163"/>
            <a:ext cx="1209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952" y="5206547"/>
            <a:ext cx="1866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 r="3777"/>
          <a:stretch>
            <a:fillRect/>
          </a:stretch>
        </p:blipFill>
        <p:spPr bwMode="auto">
          <a:xfrm>
            <a:off x="1316747" y="825449"/>
            <a:ext cx="6546054" cy="45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19104" y="469288"/>
            <a:ext cx="186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Miessler</a:t>
            </a:r>
            <a:r>
              <a:rPr lang="en-US" sz="1600" dirty="0" smtClean="0"/>
              <a:t> and </a:t>
            </a:r>
            <a:r>
              <a:rPr lang="en-US" sz="1600" dirty="0" err="1" smtClean="0"/>
              <a:t>Tarr</a:t>
            </a:r>
            <a:r>
              <a:rPr lang="en-US" sz="1600" dirty="0" smtClean="0"/>
              <a:t>, Inorganic Chemistry</a:t>
            </a:r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Tabulated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4262" name="AutoShape 6" descr="data:image/jpeg;base64,/9j/4AAQSkZJRgABAQAAAQABAAD/2wCEAAkGBxETEhETEhQWEhQXFRUZGBgYEhYaFxgdFRgcGB0WGRcgHCogGB4lHBgaITEhJSkrMC4uFyA3ODMsNyktLisBCgoKDg0OGhAQGywkHyUuNCwsNCw3LCw0LCw0LDc3LCwuLCwsLiwsLCwsMywsLCwsLDQsLCwsLCwsLDcsNCw0LP/AABEIAIYBeAMBIgACEQEDEQH/xAAbAAEAAgMBAQAAAAAAAAAAAAAAAwYCBAUBB//EAEIQAAICAQMCBAQDBAYIBwEAAAECAAMRBBIhBTETQVFhBiJxgTKRoRRicpIjJDV0sbIVMzRCUrPB0RZ1gpXE0/AH/8QAGAEBAQEBAQAAAAAAAAAAAAAAAAECAwT/xAAnEQEBAAIBAwMEAgMAAAAAAAAAAQIRAyExQRITkQRR0fBx4TKhwf/aAAwDAQACEQMRAD8A+4xEQEREBERAREQEREBERASO6zaCcE+gHck8ASSRpuLE5G3A2gfqSf8A929+LErxdOoLHaMt+I9yfYn09pj+x17dmxdnfbtG38u0niN01EYpX5flHyjC8DgHjA9JqdU6LpdTt/aKKb9mdvi1I+3djO3cDjOB29BN+JFfM/iXR6KnUeDT07p3y/sgY2aevcTrLmpXYgXkKVy3PY+0s3SfgrR1O7tptKzeIHq26OlTUBjADBckgjO739snu39Ppeyu16q3srzsdq1Lpu4OxiMrn2mzA1uodPpvTw76kuTIO2xFdcjsdpBE+ffFGi0VF/g09O6d8q6YsbaKwW/ar2oUVqE+baVJPPmJ9KmtqOn0u9dj1VvZXnw3atS6bu+xiMrn2gV7QfAmhVrTbpdHYGYFANFQBWMAbc7MtyM5Pr9zZH0lZrNRRTUU2FCo2FSNuzb2244x6SaIHz74x6XoNKKxV07p5ZkvsLXUVpWF06ByMhOWORj2DHym90j4L0blLrNJotj0ofCXQ0gKxJbcCV3cqQME9x+Vq12gpuAW6tLVDBgHRWAI7MAQcEes2YGvoNDVSgrprSqsZwiIFUZOThQMDJJP3mTaSsrtKKVznG0Yyec4+8miNmkT6ZCVJVSV/CSoyPp6TCwIhNmME7QxH1wC309fITYnhGe8u009iR0uTuyMEMR7EeRH2I++ZJIpERAREQEREBERAREQEREBERAREQMbLAoLMQoAySTgADzJ8pz+hdZr1SPZVyi2Mgb/AItoHzD2yeJuazSV2o1dih0bup7HBzg+vacD4GUBNaBwBr9WAPpZM231SO+OGN4ssvM0ssRPCJpwcvp3Xqb776ajv8ELvYHK5YkbQfMjbz9frOrKv0PSV1dQ1ddShEXTaUBVGAPmtlomcbbOrtz4445ax7al+YTl29dpGqr0oYNawZiAfwBRnLehPkPvOpKxrdHXX1HRFFClxq2cgcsxROSfOMrYcOOOVsy+11/MizxETTiRE8YnBxyfLnH6wIrSGJrOeV5xxgHjGffnt6GSgY4HExqBwNxycckDAz7D0mctSMLX2gnk4GcAZJ9gPMzA+IdpBVRxuBUk+4DAj/AzJg24dguDn1J8voO/6SSOx3RYfd3XZ6bTu/m3Y/SKw+W3FSP93CkEfU7jn8hJYjZpAi27TlkLeRCEKPqN2T+YnpWzaPmTdnk7Dt+y7sj85NEbNNXqKXlMUPXXZkfNZU1i48/lV0Of/VK71XW67TIH1Gu0FSk4BbQ3jJwTgf1vk4BPHkCfKWycf4i6PZeKmptFFtTMVZqhavzo1bBk3LnhsggjkDuMgxXG0XUuoXOi1ajSur1mwWDpt/h4DbcbjrO+fLHIGe0tqh9gyV37eSFIXdjvtznGfLP3kHSNAunoooQkrTVXWpOMkVqFBOOM4E24EG23b+JN/rsO3+Xdnt7xYtmF2sgbzJQkH6DcMfmZPEu00icPuGCoXzBUkn6HdgfkYAfceV2eQ2nd/Nux+kliNmkClxuLEMPIKpB+nLHJ/KSo4IBHYzKYMrZBB48xj9QfIx3OzywNuUg8chh9RwR7gj8ifaSTAFWX1BBH/SY0cALu3FQASe/bufcwJYiJFIiICIiAiIgIiICIiAiIgIiIHA/8X6X01P8A7drf/pnM6D1rTacXgnUN4mouuGOm64YFrbtv+p5x6y5Sq6265SvhNqF33bSCm5jtpubcPEBAVnCcJwAB+HLYmvLUyslx8V3umdSrvUvX4gAbafEptqOcA8LYqkjkcgY7+hmlq/ifTVuyMNRuU4O3Q6t1+zrUVb6gmdesnA3d8DP185lKyp2m65pl1V+ozqCLK6kC/wCjddkeGXOc+D57/wBJ3+l9bp1BZaxaCoBPiaa+oc8cGytQfoJyNbdarjw31CB7ghHhlmwtV7Fl8QFQGYJwnYKO2Tiy6cttXeAG2jcB2Bxzj7ySaayyuV3f4+Gh1PrtNDBLBcSRn5NLqLRjOPxV1sAeO2czhazrumfU6a/OoAqW0Ff9G67J8QAcHweMYlwnM6mCbKQDaDuU5XxNgAYEhgvB3D5fm4AyePNZsxyuN3P3aPQ/Eentda0F+45xv0eqrXgZ5d6go+5nVawAgc5Pbg+XPJ8vvON8J6i+yhHuLsWrqbLoituZAWACgDaDjB9zyZ25WUS6hSWAz8vf5GH5HHP2mFDLZtsGeNwGQRznaTg8g8Ec+/rNiRtu3DABU5z6g+R9x5flKiSYWWBcZ8yAPcmZyJTuY5XhT8pPcnHJHp3xn6xB7RUFGBz3JJ7kk5JP1JkkRIpERAREQEREBERAREQEREBERAicFeVUHJyw7E+p+vbv6TG5lT5yP+FSR6E8Z9gT38smTyJkA3MATkcgefvg+eJYlSxIdNaWBJGOT5HkdwRn2Iz6HI8pNJVhNfX3OlbsiG1wPlQEAsfIZPA+s2IhZdVXPgrV32LqzqCDYuqdSFJKrtRBtX2H6nJ85Y5XPg3v1D+/Xf5UljmcOzt9Tr3br96Eq3w91LVW63UrqF8ICmpkqDA7A7Py5HBc7RnHA4EtMrmh/tTV/wB203+a2Mu8Xh16M9zx8dYscRE086r6nqOqPUNNUy+FpybtvzZa0pXneQPwqN2AO5IJ9JaJXus/7f036ar/ACLLDM496782vThZNdP+0lU+Nupaqvw1qXZUbKBZaWGT4loXw0Xv27k+R4lrlb+Pv9mr/vOl/wCcsmf+NX6XXvY7m+qyRETbzkTS6v1JNPWbHDN8yKqouXdrGCqqjIGSSByQPUicrW/GNFVmlrtS1G1BrC7lVdrWtsVWUsGJ3cHYGx3OBzAsUSn2/HlalHNFwoaq6wt4Y3BaXrVrSobisb2JJ5OzgEEZ3Nb8aaeptQGS7FKXMXFY2WHT1+LZVWxYZcL64BwcE4OAskTm9G6wuo8UCu2pq3CstqBW5UOrDBIwVYH18iARidKAiJXW+ImbXVaZEYV/0oexhgM1a5KJ6gZGW9ePWS2RvDjyz3rxNrEIiJWCYuoIIPYjB+8yiBrEnBrV/wCkCjkjnnjdjsex+4mwBNXII8ZF3naQvuucnb/FgH3ws2gZakexESKREQEREBERAREQEREBERAREQERIbrgMg5ACks3YKB7+v8A2+mQwsWw2IyOAgDBwRnJyO3bBGDzn7HylUPuJJXb5Dadw+rbsHz8hMdLp1QHb5nP6AAfYAD7SaW1JGFYbA3EE+ZAIH5ZOPznCbR9V5/rekx/5faf/lywRIqm6FdaMeHqtIhtZ3I/0XcCSDtZn/rXynIA+bHkO8snSqtSob9ptqtbPymuhqgB6EG18n3yJi/SULVNlga3dh+Hu5JPzbdwHPYEZHBzOhC277uNr9N1A2MadRp66+Nqvo7LGHHOXGoUHnP+6Jxf66ru51WkRy4pLHpdwZiq+IFH9ayVClmz2wGPbmXOc7X9HrtV1YsN9gc425BVAg2kqdvCg5HIPIIg2j6Xp9ark6i+i1Npwteleps5GDuN7gjGeMeY5mfVaNYxX9mupqGPmFmme0k+oIuTH5GdKIRTtSmuFhNmq0m+lVIY9LuOPHJQBD+1ZYkrjA9QPOdTp9HUCyNZqtNZUcEhdDYjMD6MdS20/VTOlqtAtniZJ/pEVDwpGFLHswIP4z3BEl0enFdaVgkhFVQWOSQoxknzPEG0HVatQyAaeyup93Jspa1SMHgKLEIOcc58jxzOB1DR9QJqrt1Okfe/yg9MtZQyA2Ak/teFxt495bJFdQGNZOcoxYfUqyc/ZjCy66xXNEOpWrvr1ukZfI/6OuGeMgjOq5BBBB7EGJ3OmdOWgOFJO5y5ztGCQAcBQABxntySSeTPIR71bpqaivw3LAbkYMjFWVq2Dqyt5EMAf8Zybvg7Ts9dhe8sgoyTexNn7NZ4tZsJyXw5J98+wxYogV7V/B2msWpGNu1KmqwLSA9bsrMj4/EG2AH2zGs+DtLY17N4mLkuUqLTsU3oK7HROyuyjGfc+pzYYga2n0So91gzutKlsnjKqEGPTgCbMRASv9W/tDp/8Gq/ypN/qGp1SsBTQlq45LajYc+mPDb25z5zj3X6l9RWx01JuqV8KNfyBYACSvhZ8hzJZt04s5jbb9rPmWLTE5ej1erZwLNPXWnOWGp3kcf8PhjPPvN+93GNqhvXLYx+hzK5pZHazZUAZyeSewH/AF9PvPHd9wAUFfM7sEfbHMw0pJNmSc7zwewAAxj1BHOfUntjAuk22AJEuQxy3DEbQe4OOQPXtn85LMLawwweRkH7g5B/OBnEjpt3Z4IIJBB9vP6EYP3kkikREDT6j1SmhWa1woVGsPBJCqQC2BzjLD85tq2QCOxnzD4l0LVWdR32Nc79PZmZsDvaAFVRwqgADE+mab8Cfwj/AAmMcrbY9XPwY8eGOUu9/iflJI7LlUqGIBY4UHzOCcD14BP2kkp3WtCy9S6fa1rPuutVE4CVqNO2QB5ktyWPsPKXK6cuHjmdst10t+Jtaen62u6tLajuRhlTgjPOOx58psSv/AP9n6X+A/5jLBLjdyVObCYcmWM8WxHfcqKWchVAySewkWk11dhtVDk1vsfgjDYDY5HPBHaVr/8AoehZqRabWCVvTioYCszXKN7nu2AeB2zzN34V/wBb1L+9n/lVzPqvq06+zj7Pub6/3PysMRE28xETC18AkAsfIDz9oCxvIEBiCRn288eY5Eibb8tTZfK5JP7pHLfU+XsZKiDOcDcQM/byz6cn85jQzEZYYOTgewPGfcjn7yoliIkUiIgJH46bxXuG/aW255wCATj0yQPvJJUPjXoFuoNr1qxddFqFpK3Gsi8lWr7MOcrkE8CBb5FTqEbcFYNtba2D+FsA7T6HBB+8+fX9Pvvu19Oms8SuhLBXtuZf6TVOr26dnH4XQVuoPdBqR2xJOkfDOp8Td4badduvasNeH8J7v2UU7sOdxUJZx8wXZgH8JIfQony3UaK3TaZW1Kmij9po3UPrwC+2hkdvHLgIDbsswWBbwu25tsk+H+i6526Zd/SCsafSHd4nNezcbUdWYE+IrAZCMT5ldoMD6dE+baT4S1NejRNl/iNpNP4wXVKXa6u1XK/0jlDxuBHCsvy5Axi7fDVFtel06XKEsWtQyh2cAjy3MzE/zN9T3gdOIiAiIgIiICIiAiIgJx+o9Ne1rQVTYUIQhyGJO3JcbCOdoGeRgcg5InYiBr9OpZKq0YgsqKCQMDIGOBgYH2E2IiAkdobjaR3GQfMef09ftJIgAYkHy1+oDN9gW/wyf1PvJ5UR2bsrtxjPzA+mO49wcfrJIkA0qhdg3BfZ3BHsDnIHsOIE8SMVD5e/yjA+Zv15+b75mn1XpFeo2b2uXbnHhai6rO7H4tjDd28+3PrIqt/FHSbrtRqgiEizQeGrdl3G0Hbu+nP0lj6F056K9tlrX2Mdzs3bOAMIvZVAAwP+8+f/ABtpv2axa6b7Kiaw48bW652uLWrX4VSjUJlhuz3OdyjjJIuOi+FKk8Nmt1Luu0k/tur2My4JPhm5htJH4STxwczMxku3fP6jLLCYeIsE4PXtM7arprKpZUttLkDhQaXUEny5IE6nUtAtyeG5sUZBzXbZW3H76MGx7ZlH+M+mV6ZKfD1FtPiOym2/X601IFrezBAvXJYpgfMO579jbNufHn6Lufaz5mne+COiXaalfHsZnKgCvI2VAEnaB5tk8t9vKWSUz4a+Glt0mntvt1XiWVI7BdZrawviDcF2G9iCoIB57g9u0tr6YGs15baU25DsHxjGd+dwb97Oc8xJqaXl5LyZ3PLvXK+M9O9mkda1LtvpOAMnC3IScewBP2mr0body6rU32WFa2uZq6lPDEoENlnrwOB5d/Pjm/FfRKtNpntSzU7g1S7n6hrCiCyxaza4FoJVAxc8jhTyO8g+DOhDUUNbdqLrM22qjVavWohWt2QMM6ltwbbuB47+fcy4y3bePPljx3Ced/71+F+ia/T9GtNa1qXYDOC9j2Nyc8u5LHv5mZJpwN2C3zd82Ofyyfl+2JpwSWWBQSTgCYoh3MSc5xgeQA/6+/0nldCgAckA5+ZmY5+rEmSyojvViMKcHIyfbPOPfHH3kkhqVSxsBzkbR6AAnOPqfPzwJNFIRESKREQEREDwCexEDwiexEBERAREQEREBERAREQEREBERAREQEREBI6d3O7Hc4I8x5fQ+X2kkjtqB2nkFTkEfqPoRKiSJhVaGGR6kH1BHBBmcikREDFqwcEgEjkZHb3HpMoiAkGqsrGxbNvzttUNg7iAWwB58KT9pPKd1rp5XqXT7msdy9tqqpxsrUad+FA8yeST7ekzldOvDxzO2W66W/E2tHTddXfWltRyjjKnBHnjseR2mzK/8A/2fpf4D/mMsEuN3JU5sJhyZYzxbHjKCCDyD3EKoAAAwB2A7T2JXMiIgJHdbt2jBJZgBj8yfsAT9pJI0ZizZGFGAPU+ZP05A+x9pYlZVoFAUDAAAA9APKZREikREBERAREQEREBERAREQEREBERAREQEREBERAREQEREBERAREQI7NwI2gEE/N6/UeuPT0+mDJEhTTKAwGcN3+dv05+X7YlRNEh/ZV27Pmx/G+f5s5/WLNMpCg7uO2HYfmQefvHQ6pokT0KWDHOR+8wH8ucGFoUMW5yf3mx/LnA/KOh1Szhdd0lj6rpzqpZa7bS5HZQaWUE/cgTqdQ0KXJss3Fcg/K7oeP3lIP6yk/GnTaNMlOxhR4jspuv1OqNSBa3swQLlyWKhRlh3Pfsc2bdMM7hdz7WfM07nwV0GzTUr41jPYVA25/o6wCTsUeuSct5/aWOU/4Z+G6rdJp7bxZ4tlSOwW7VVhfEG4JsNzEFQQDz3B7dpbFpAUIM7Qu38RzjGPxZzn3zmJJJo5eTLkyueXepIkTadTt/F8vb52H58/N288z0UDdu5z/E2P5c4/Sa6OfVJEhXTKAw+b5u/wA7H8jn5ftPDpV2hfmwP33z/NnJ7+sdDqlszg4xnBxntnyzPKkwAMk4AGT3PuZ41CkqxGSvbk8ZGM47ZxkZ9zJICIiRSIiAiIgIiICIiAiIgIiICIiAiIgIiICIiAiIgIiICIiAiIgIiICIiAiIgIiICYugIwQCPQjIiIGU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264" name="AutoShape 8" descr="data:image/jpeg;base64,/9j/4AAQSkZJRgABAQAAAQABAAD/2wCEAAkGBxETEhETEhQWEhQXFRUZGBgYEhYaFxgdFRgcGB0WGRcgHCogGB4lHBgaITEhJSkrMC4uFyA3ODMsNyktLisBCgoKDg0OGhAQGywkHyUuNCwsNCw3LCw0LCw0LDc3LCwuLCwsLiwsLCwsMywsLCwsLDQsLCwsLCwsLDcsNCw0LP/AABEIAIYBeAMBIgACEQEDEQH/xAAbAAEAAgMBAQAAAAAAAAAAAAAAAwYCBAUBB//EAEIQAAICAQMCBAQDBAYIBwEAAAECAAMRBBIhBTETQVFhBiJxgTKRoRRicpIjJDV0sbIVMzRCUrPB0RZ1gpXE0/AH/8QAGAEBAQEBAQAAAAAAAAAAAAAAAAECAwT/xAAnEQEBAAIBAwMEAgMAAAAAAAAAAQIRAyExQRITkQRR0fBx4TKhwf/aAAwDAQACEQMRAD8A+4xEQEREBERAREQEREBERASO6zaCcE+gHck8ASSRpuLE5G3A2gfqSf8A929+LErxdOoLHaMt+I9yfYn09pj+x17dmxdnfbtG38u0niN01EYpX5flHyjC8DgHjA9JqdU6LpdTt/aKKb9mdvi1I+3djO3cDjOB29BN+JFfM/iXR6KnUeDT07p3y/sgY2aevcTrLmpXYgXkKVy3PY+0s3SfgrR1O7tptKzeIHq26OlTUBjADBckgjO739snu39Ppeyu16q3srzsdq1Lpu4OxiMrn2mzA1uodPpvTw76kuTIO2xFdcjsdpBE+ffFGi0VF/g09O6d8q6YsbaKwW/ar2oUVqE+baVJPPmJ9KmtqOn0u9dj1VvZXnw3atS6bu+xiMrn2gV7QfAmhVrTbpdHYGYFANFQBWMAbc7MtyM5Pr9zZH0lZrNRRTUU2FCo2FSNuzb2244x6SaIHz74x6XoNKKxV07p5ZkvsLXUVpWF06ByMhOWORj2DHym90j4L0blLrNJotj0ofCXQ0gKxJbcCV3cqQME9x+Vq12gpuAW6tLVDBgHRWAI7MAQcEes2YGvoNDVSgrprSqsZwiIFUZOThQMDJJP3mTaSsrtKKVznG0Yyec4+8miNmkT6ZCVJVSV/CSoyPp6TCwIhNmME7QxH1wC309fITYnhGe8u009iR0uTuyMEMR7EeRH2I++ZJIpERAREQEREBERAREQEREBERAREQMbLAoLMQoAySTgADzJ8pz+hdZr1SPZVyi2Mgb/AItoHzD2yeJuazSV2o1dih0bup7HBzg+vacD4GUBNaBwBr9WAPpZM231SO+OGN4ssvM0ssRPCJpwcvp3Xqb776ajv8ELvYHK5YkbQfMjbz9frOrKv0PSV1dQ1ddShEXTaUBVGAPmtlomcbbOrtz4445ax7al+YTl29dpGqr0oYNawZiAfwBRnLehPkPvOpKxrdHXX1HRFFClxq2cgcsxROSfOMrYcOOOVsy+11/MizxETTiRE8YnBxyfLnH6wIrSGJrOeV5xxgHjGffnt6GSgY4HExqBwNxycckDAz7D0mctSMLX2gnk4GcAZJ9gPMzA+IdpBVRxuBUk+4DAj/AzJg24dguDn1J8voO/6SSOx3RYfd3XZ6bTu/m3Y/SKw+W3FSP93CkEfU7jn8hJYjZpAi27TlkLeRCEKPqN2T+YnpWzaPmTdnk7Dt+y7sj85NEbNNXqKXlMUPXXZkfNZU1i48/lV0Of/VK71XW67TIH1Gu0FSk4BbQ3jJwTgf1vk4BPHkCfKWycf4i6PZeKmptFFtTMVZqhavzo1bBk3LnhsggjkDuMgxXG0XUuoXOi1ajSur1mwWDpt/h4DbcbjrO+fLHIGe0tqh9gyV37eSFIXdjvtznGfLP3kHSNAunoooQkrTVXWpOMkVqFBOOM4E24EG23b+JN/rsO3+Xdnt7xYtmF2sgbzJQkH6DcMfmZPEu00icPuGCoXzBUkn6HdgfkYAfceV2eQ2nd/Nux+kliNmkClxuLEMPIKpB+nLHJ/KSo4IBHYzKYMrZBB48xj9QfIx3OzywNuUg8chh9RwR7gj8ifaSTAFWX1BBH/SY0cALu3FQASe/bufcwJYiJFIiICIiAiIgIiICIiAiIgIiIHA/8X6X01P8A7drf/pnM6D1rTacXgnUN4mouuGOm64YFrbtv+p5x6y5Sq6265SvhNqF33bSCm5jtpubcPEBAVnCcJwAB+HLYmvLUyslx8V3umdSrvUvX4gAbafEptqOcA8LYqkjkcgY7+hmlq/ifTVuyMNRuU4O3Q6t1+zrUVb6gmdesnA3d8DP185lKyp2m65pl1V+ozqCLK6kC/wCjddkeGXOc+D57/wBJ3+l9bp1BZaxaCoBPiaa+oc8cGytQfoJyNbdarjw31CB7ghHhlmwtV7Fl8QFQGYJwnYKO2Tiy6cttXeAG2jcB2Bxzj7ySaayyuV3f4+Gh1PrtNDBLBcSRn5NLqLRjOPxV1sAeO2czhazrumfU6a/OoAqW0Ff9G67J8QAcHweMYlwnM6mCbKQDaDuU5XxNgAYEhgvB3D5fm4AyePNZsxyuN3P3aPQ/Eentda0F+45xv0eqrXgZ5d6go+5nVawAgc5Pbg+XPJ8vvON8J6i+yhHuLsWrqbLoituZAWACgDaDjB9zyZ25WUS6hSWAz8vf5GH5HHP2mFDLZtsGeNwGQRznaTg8g8Ec+/rNiRtu3DABU5z6g+R9x5flKiSYWWBcZ8yAPcmZyJTuY5XhT8pPcnHJHp3xn6xB7RUFGBz3JJ7kk5JP1JkkRIpERAREQEREBERAREQEREBERAicFeVUHJyw7E+p+vbv6TG5lT5yP+FSR6E8Z9gT38smTyJkA3MATkcgefvg+eJYlSxIdNaWBJGOT5HkdwRn2Iz6HI8pNJVhNfX3OlbsiG1wPlQEAsfIZPA+s2IhZdVXPgrV32LqzqCDYuqdSFJKrtRBtX2H6nJ85Y5XPg3v1D+/Xf5UljmcOzt9Tr3br96Eq3w91LVW63UrqF8ICmpkqDA7A7Py5HBc7RnHA4EtMrmh/tTV/wB203+a2Mu8Xh16M9zx8dYscRE086r6nqOqPUNNUy+FpybtvzZa0pXneQPwqN2AO5IJ9JaJXus/7f036ar/ACLLDM496782vThZNdP+0lU+Nupaqvw1qXZUbKBZaWGT4loXw0Xv27k+R4lrlb+Pv9mr/vOl/wCcsmf+NX6XXvY7m+qyRETbzkTS6v1JNPWbHDN8yKqouXdrGCqqjIGSSByQPUicrW/GNFVmlrtS1G1BrC7lVdrWtsVWUsGJ3cHYGx3OBzAsUSn2/HlalHNFwoaq6wt4Y3BaXrVrSobisb2JJ5OzgEEZ3Nb8aaeptQGS7FKXMXFY2WHT1+LZVWxYZcL64BwcE4OAskTm9G6wuo8UCu2pq3CstqBW5UOrDBIwVYH18iARidKAiJXW+ImbXVaZEYV/0oexhgM1a5KJ6gZGW9ePWS2RvDjyz3rxNrEIiJWCYuoIIPYjB+8yiBrEnBrV/wCkCjkjnnjdjsex+4mwBNXII8ZF3naQvuucnb/FgH3ws2gZakexESKREQEREBERAREQEREBERAREQERIbrgMg5ACks3YKB7+v8A2+mQwsWw2IyOAgDBwRnJyO3bBGDzn7HylUPuJJXb5Dadw+rbsHz8hMdLp1QHb5nP6AAfYAD7SaW1JGFYbA3EE+ZAIH5ZOPznCbR9V5/rekx/5faf/lywRIqm6FdaMeHqtIhtZ3I/0XcCSDtZn/rXynIA+bHkO8snSqtSob9ptqtbPymuhqgB6EG18n3yJi/SULVNlga3dh+Hu5JPzbdwHPYEZHBzOhC277uNr9N1A2MadRp66+Nqvo7LGHHOXGoUHnP+6Jxf66ru51WkRy4pLHpdwZiq+IFH9ayVClmz2wGPbmXOc7X9HrtV1YsN9gc425BVAg2kqdvCg5HIPIIg2j6Xp9ark6i+i1Npwteleps5GDuN7gjGeMeY5mfVaNYxX9mupqGPmFmme0k+oIuTH5GdKIRTtSmuFhNmq0m+lVIY9LuOPHJQBD+1ZYkrjA9QPOdTp9HUCyNZqtNZUcEhdDYjMD6MdS20/VTOlqtAtniZJ/pEVDwpGFLHswIP4z3BEl0enFdaVgkhFVQWOSQoxknzPEG0HVatQyAaeyup93Jspa1SMHgKLEIOcc58jxzOB1DR9QJqrt1Okfe/yg9MtZQyA2Ak/teFxt495bJFdQGNZOcoxYfUqyc/ZjCy66xXNEOpWrvr1ukZfI/6OuGeMgjOq5BBBB7EGJ3OmdOWgOFJO5y5ztGCQAcBQABxntySSeTPIR71bpqaivw3LAbkYMjFWVq2Dqyt5EMAf8Zybvg7Ts9dhe8sgoyTexNn7NZ4tZsJyXw5J98+wxYogV7V/B2msWpGNu1KmqwLSA9bsrMj4/EG2AH2zGs+DtLY17N4mLkuUqLTsU3oK7HROyuyjGfc+pzYYga2n0So91gzutKlsnjKqEGPTgCbMRASv9W/tDp/8Gq/ypN/qGp1SsBTQlq45LajYc+mPDb25z5zj3X6l9RWx01JuqV8KNfyBYACSvhZ8hzJZt04s5jbb9rPmWLTE5ej1erZwLNPXWnOWGp3kcf8PhjPPvN+93GNqhvXLYx+hzK5pZHazZUAZyeSewH/AF9PvPHd9wAUFfM7sEfbHMw0pJNmSc7zwewAAxj1BHOfUntjAuk22AJEuQxy3DEbQe4OOQPXtn85LMLawwweRkH7g5B/OBnEjpt3Z4IIJBB9vP6EYP3kkikREDT6j1SmhWa1woVGsPBJCqQC2BzjLD85tq2QCOxnzD4l0LVWdR32Nc79PZmZsDvaAFVRwqgADE+mab8Cfwj/AAmMcrbY9XPwY8eGOUu9/iflJI7LlUqGIBY4UHzOCcD14BP2kkp3WtCy9S6fa1rPuutVE4CVqNO2QB5ktyWPsPKXK6cuHjmdst10t+Jtaen62u6tLajuRhlTgjPOOx58psSv/AP9n6X+A/5jLBLjdyVObCYcmWM8WxHfcqKWchVAySewkWk11dhtVDk1vsfgjDYDY5HPBHaVr/8AoehZqRabWCVvTioYCszXKN7nu2AeB2zzN34V/wBb1L+9n/lVzPqvq06+zj7Pub6/3PysMRE28xETC18AkAsfIDz9oCxvIEBiCRn288eY5Eibb8tTZfK5JP7pHLfU+XsZKiDOcDcQM/byz6cn85jQzEZYYOTgewPGfcjn7yoliIkUiIgJH46bxXuG/aW255wCATj0yQPvJJUPjXoFuoNr1qxddFqFpK3Gsi8lWr7MOcrkE8CBb5FTqEbcFYNtba2D+FsA7T6HBB+8+fX9Pvvu19Oms8SuhLBXtuZf6TVOr26dnH4XQVuoPdBqR2xJOkfDOp8Td4badduvasNeH8J7v2UU7sOdxUJZx8wXZgH8JIfQony3UaK3TaZW1Kmij9po3UPrwC+2hkdvHLgIDbsswWBbwu25tsk+H+i6526Zd/SCsafSHd4nNezcbUdWYE+IrAZCMT5ldoMD6dE+baT4S1NejRNl/iNpNP4wXVKXa6u1XK/0jlDxuBHCsvy5Axi7fDVFtel06XKEsWtQyh2cAjy3MzE/zN9T3gdOIiAiIgIiICIiAiIgJx+o9Ne1rQVTYUIQhyGJO3JcbCOdoGeRgcg5InYiBr9OpZKq0YgsqKCQMDIGOBgYH2E2IiAkdobjaR3GQfMef09ftJIgAYkHy1+oDN9gW/wyf1PvJ5UR2bsrtxjPzA+mO49wcfrJIkA0qhdg3BfZ3BHsDnIHsOIE8SMVD5e/yjA+Zv15+b75mn1XpFeo2b2uXbnHhai6rO7H4tjDd28+3PrIqt/FHSbrtRqgiEizQeGrdl3G0Hbu+nP0lj6F056K9tlrX2Mdzs3bOAMIvZVAAwP+8+f/ABtpv2axa6b7Kiaw48bW652uLWrX4VSjUJlhuz3OdyjjJIuOi+FKk8Nmt1Luu0k/tur2My4JPhm5htJH4STxwczMxku3fP6jLLCYeIsE4PXtM7arprKpZUttLkDhQaXUEny5IE6nUtAtyeG5sUZBzXbZW3H76MGx7ZlH+M+mV6ZKfD1FtPiOym2/X601IFrezBAvXJYpgfMO579jbNufHn6Lufaz5mne+COiXaalfHsZnKgCvI2VAEnaB5tk8t9vKWSUz4a+Glt0mntvt1XiWVI7BdZrawviDcF2G9iCoIB57g9u0tr6YGs15baU25DsHxjGd+dwb97Oc8xJqaXl5LyZ3PLvXK+M9O9mkda1LtvpOAMnC3IScewBP2mr0body6rU32WFa2uZq6lPDEoENlnrwOB5d/Pjm/FfRKtNpntSzU7g1S7n6hrCiCyxaza4FoJVAxc8jhTyO8g+DOhDUUNbdqLrM22qjVavWohWt2QMM6ltwbbuB47+fcy4y3bePPljx3Ced/71+F+ia/T9GtNa1qXYDOC9j2Nyc8u5LHv5mZJpwN2C3zd82Ofyyfl+2JpwSWWBQSTgCYoh3MSc5xgeQA/6+/0nldCgAckA5+ZmY5+rEmSyojvViMKcHIyfbPOPfHH3kkhqVSxsBzkbR6AAnOPqfPzwJNFIRESKREQEREDwCexEDwiexEBERAREQEREBERAREQEREBERAREQEREBI6d3O7Hc4I8x5fQ+X2kkjtqB2nkFTkEfqPoRKiSJhVaGGR6kH1BHBBmcikREDFqwcEgEjkZHb3HpMoiAkGqsrGxbNvzttUNg7iAWwB58KT9pPKd1rp5XqXT7msdy9tqqpxsrUad+FA8yeST7ekzldOvDxzO2W66W/E2tHTddXfWltRyjjKnBHnjseR2mzK/8A/2fpf4D/mMsEuN3JU5sJhyZYzxbHjKCCDyD3EKoAAAwB2A7T2JXMiIgJHdbt2jBJZgBj8yfsAT9pJI0ZizZGFGAPU+ZP05A+x9pYlZVoFAUDAAAA9APKZREikREBERAREQEREBERAREQEREBERAREQEREBERAREQEREBERAREQI7NwI2gEE/N6/UeuPT0+mDJEhTTKAwGcN3+dv05+X7YlRNEh/ZV27Pmx/G+f5s5/WLNMpCg7uO2HYfmQefvHQ6pokT0KWDHOR+8wH8ucGFoUMW5yf3mx/LnA/KOh1Szhdd0lj6rpzqpZa7bS5HZQaWUE/cgTqdQ0KXJss3Fcg/K7oeP3lIP6yk/GnTaNMlOxhR4jspuv1OqNSBa3swQLlyWKhRlh3Pfsc2bdMM7hdz7WfM07nwV0GzTUr41jPYVA25/o6wCTsUeuSct5/aWOU/4Z+G6rdJp7bxZ4tlSOwW7VVhfEG4JsNzEFQQDz3B7dpbFpAUIM7Qu38RzjGPxZzn3zmJJJo5eTLkyueXepIkTadTt/F8vb52H58/N288z0UDdu5z/E2P5c4/Sa6OfVJEhXTKAw+b5u/wA7H8jn5ftPDpV2hfmwP33z/NnJ7+sdDqlszg4xnBxntnyzPKkwAMk4AGT3PuZ41CkqxGSvbk8ZGM47ZxkZ9zJICIiRSIiAiIgIiICIiAiIgIiICIiAiIgIiICIiAiIgIiICIiAiIgIiICIiAiIgIiICYugIwQCPQjIiIGU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17746" y="206984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3833" y="2517862"/>
            <a:ext cx="428263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74188" y="1824574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62669" y="6352660"/>
            <a:ext cx="250785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59808" y="5822052"/>
            <a:ext cx="24783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02708" y="5822052"/>
            <a:ext cx="24783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50370" y="5826814"/>
            <a:ext cx="24783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82098" y="5994528"/>
            <a:ext cx="25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34523" y="5994528"/>
            <a:ext cx="25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82186" y="5994528"/>
            <a:ext cx="25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34612" y="5994528"/>
            <a:ext cx="25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27195" y="5549579"/>
            <a:ext cx="129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Diagram for methane (CH</a:t>
            </a:r>
            <a:r>
              <a:rPr lang="en-US" baseline="-25000" dirty="0" smtClean="0"/>
              <a:t>4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F8380-DC22-46BF-9487-EB690DBBCC1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http://upload.wikimedia.org/wikipedia/commons/0/00/Electron_binding_energy_vs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066" y="612014"/>
            <a:ext cx="7832023" cy="596725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40820" y="6480773"/>
            <a:ext cx="3630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http://en.wikipedia.org/wiki/Ionization_energy</a:t>
            </a: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Tabulated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F8380-DC22-46BF-9487-EB690DBBCC1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763" y="1736343"/>
            <a:ext cx="8229600" cy="457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Degree of orbital overlap/mixing depends on: </a:t>
            </a:r>
          </a:p>
          <a:p>
            <a:pPr marL="687388" indent="-457200"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Energy of the </a:t>
            </a:r>
            <a:r>
              <a:rPr lang="en-US" sz="2400" dirty="0" err="1" smtClean="0">
                <a:solidFill>
                  <a:srgbClr val="0000FF"/>
                </a:solidFill>
              </a:rPr>
              <a:t>orbitals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687388" lvl="2" indent="-457200">
              <a:buNone/>
            </a:pPr>
            <a:r>
              <a:rPr lang="en-US" dirty="0" smtClean="0"/>
              <a:t>		The closer the energy, the more mixing. </a:t>
            </a:r>
          </a:p>
          <a:p>
            <a:pPr marL="687388" lvl="1" indent="-457200">
              <a:buNone/>
            </a:pPr>
            <a:endParaRPr lang="en-US" sz="2400" dirty="0" smtClean="0"/>
          </a:p>
          <a:p>
            <a:pPr marL="687388" indent="-457200"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Spatial proximity</a:t>
            </a:r>
          </a:p>
          <a:p>
            <a:pPr marL="687388" lvl="1" indent="-457200">
              <a:buNone/>
            </a:pPr>
            <a:r>
              <a:rPr lang="en-US" sz="2400" dirty="0" smtClean="0"/>
              <a:t>		The atoms must be close enough that there is </a:t>
            </a:r>
            <a:r>
              <a:rPr lang="en-US" sz="2400" i="1" dirty="0" smtClean="0"/>
              <a:t>reasonable</a:t>
            </a:r>
            <a:r>
              <a:rPr lang="en-US" sz="2400" dirty="0" smtClean="0"/>
              <a:t> </a:t>
            </a:r>
          </a:p>
          <a:p>
            <a:pPr marL="687388" lvl="1" indent="227013">
              <a:buNone/>
            </a:pPr>
            <a:r>
              <a:rPr lang="en-US" sz="2400" dirty="0" smtClean="0"/>
              <a:t>orbital overlap. </a:t>
            </a:r>
          </a:p>
          <a:p>
            <a:pPr marL="687388" lvl="2" indent="-457200">
              <a:buNone/>
            </a:pPr>
            <a:endParaRPr lang="en-US" dirty="0" smtClean="0"/>
          </a:p>
          <a:p>
            <a:pPr marL="687388" indent="-457200">
              <a:buAutoNum type="arabicParenR"/>
            </a:pPr>
            <a:r>
              <a:rPr lang="en-US" sz="2400" dirty="0" smtClean="0">
                <a:solidFill>
                  <a:srgbClr val="0000FF"/>
                </a:solidFill>
              </a:rPr>
              <a:t>Symmetry</a:t>
            </a:r>
          </a:p>
          <a:p>
            <a:pPr marL="687388" lvl="2" indent="-457200">
              <a:buNone/>
            </a:pPr>
            <a:r>
              <a:rPr lang="en-US" dirty="0" smtClean="0"/>
              <a:t>		Atomic </a:t>
            </a:r>
            <a:r>
              <a:rPr lang="en-US" dirty="0" err="1" smtClean="0"/>
              <a:t>orbitals</a:t>
            </a:r>
            <a:r>
              <a:rPr lang="en-US" dirty="0" smtClean="0"/>
              <a:t> mix if they have similar symmetries.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Combining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Atomic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7800" y="6313862"/>
            <a:ext cx="8611562" cy="62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Strength of the bond depends upon the degree of orbital overlap.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231" y="1155183"/>
            <a:ext cx="3308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2400" b="1" dirty="0" smtClean="0">
                <a:latin typeface="Symbol" pitchFamily="18" charset="2"/>
              </a:rPr>
              <a:t>Y</a:t>
            </a:r>
            <a:r>
              <a:rPr kumimoji="0" lang="en-US" altLang="zh-TW" sz="2400" dirty="0" smtClean="0">
                <a:latin typeface="Symbol" pitchFamily="18" charset="2"/>
              </a:rPr>
              <a:t> </a:t>
            </a:r>
            <a:r>
              <a:rPr kumimoji="0" lang="en-US" altLang="zh-TW" sz="2400" dirty="0">
                <a:latin typeface="Symbol" pitchFamily="18" charset="2"/>
              </a:rPr>
              <a:t>= </a:t>
            </a:r>
            <a:r>
              <a:rPr kumimoji="0" lang="en-US" altLang="zh-TW" sz="2400" dirty="0" err="1"/>
              <a:t>c</a:t>
            </a:r>
            <a:r>
              <a:rPr kumimoji="0" lang="en-US" altLang="zh-TW" sz="2400" baseline="-25000" dirty="0" err="1"/>
              <a:t>a</a:t>
            </a:r>
            <a:r>
              <a:rPr kumimoji="0" lang="en-US" altLang="zh-TW" sz="2400" dirty="0" err="1">
                <a:latin typeface="Symbol" pitchFamily="18" charset="2"/>
              </a:rPr>
              <a:t>y</a:t>
            </a:r>
            <a:r>
              <a:rPr kumimoji="0" lang="en-US" altLang="zh-TW" sz="2400" baseline="-25000" dirty="0" err="1"/>
              <a:t>a</a:t>
            </a:r>
            <a:r>
              <a:rPr kumimoji="0" lang="en-US" altLang="zh-TW" sz="2400" dirty="0">
                <a:latin typeface="Symbol" pitchFamily="18" charset="2"/>
              </a:rPr>
              <a:t>  + </a:t>
            </a:r>
            <a:r>
              <a:rPr kumimoji="0" lang="en-US" altLang="zh-TW" sz="2400" dirty="0" err="1" smtClean="0"/>
              <a:t>c</a:t>
            </a:r>
            <a:r>
              <a:rPr kumimoji="0" lang="en-US" altLang="zh-TW" sz="2400" baseline="-25000" dirty="0" err="1" smtClean="0"/>
              <a:t>b</a:t>
            </a:r>
            <a:r>
              <a:rPr kumimoji="0" lang="en-US" altLang="zh-TW" sz="2400" dirty="0" err="1" smtClean="0">
                <a:latin typeface="Symbol" pitchFamily="18" charset="2"/>
              </a:rPr>
              <a:t>y</a:t>
            </a:r>
            <a:r>
              <a:rPr kumimoji="0" lang="en-US" altLang="zh-TW" sz="2400" baseline="-25000" dirty="0" err="1" smtClean="0"/>
              <a:t>b</a:t>
            </a:r>
            <a:r>
              <a:rPr kumimoji="0" lang="en-US" altLang="zh-TW" sz="2400" dirty="0" smtClean="0"/>
              <a:t> </a:t>
            </a:r>
            <a:r>
              <a:rPr lang="en-US" altLang="zh-TW" sz="2400" dirty="0" smtClean="0"/>
              <a:t>… </a:t>
            </a:r>
            <a:r>
              <a:rPr lang="en-US" altLang="zh-TW" sz="2400" dirty="0" err="1" smtClean="0"/>
              <a:t>c</a:t>
            </a:r>
            <a:r>
              <a:rPr lang="en-US" altLang="zh-TW" sz="2400" baseline="-25000" dirty="0" err="1" smtClean="0"/>
              <a:t>n</a:t>
            </a:r>
            <a:r>
              <a:rPr lang="en-US" altLang="zh-TW" sz="2400" dirty="0" err="1" smtClean="0">
                <a:latin typeface="Symbol" pitchFamily="18" charset="2"/>
              </a:rPr>
              <a:t>y</a:t>
            </a:r>
            <a:r>
              <a:rPr lang="en-US" altLang="zh-TW" sz="2400" baseline="-25000" dirty="0" err="1" smtClean="0"/>
              <a:t>n</a:t>
            </a:r>
            <a:r>
              <a:rPr kumimoji="0" lang="en-US" altLang="zh-TW" sz="2400" dirty="0" smtClean="0"/>
              <a:t> </a:t>
            </a:r>
            <a:endParaRPr kumimoji="0" lang="en-US" altLang="zh-TW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Symmetry and Orbital Diagrams</a:t>
            </a:r>
            <a:endParaRPr lang="en-US" sz="4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736850" y="6453949"/>
            <a:ext cx="363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J. Chem. </a:t>
            </a:r>
            <a:r>
              <a:rPr lang="en-US" i="1" dirty="0" err="1" smtClean="0"/>
              <a:t>Edu</a:t>
            </a:r>
            <a:r>
              <a:rPr lang="en-US" i="1" dirty="0" smtClean="0"/>
              <a:t>. </a:t>
            </a:r>
            <a:r>
              <a:rPr lang="en-US" dirty="0" smtClean="0"/>
              <a:t>2004, 81, 997.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6899" y="837510"/>
            <a:ext cx="883530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/>
            <a:r>
              <a:rPr lang="en-US" altLang="zh-TW" sz="2400" dirty="0" smtClean="0"/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altLang="zh-TW" sz="2400" dirty="0" smtClean="0"/>
              <a:t>Number of MOs = number of incipient </a:t>
            </a:r>
            <a:r>
              <a:rPr lang="en-US" altLang="zh-TW" sz="2400" dirty="0" err="1" smtClean="0"/>
              <a:t>orbitals</a:t>
            </a:r>
            <a:r>
              <a:rPr lang="en-US" altLang="zh-TW" sz="2400" dirty="0" smtClean="0"/>
              <a:t>. This rule could be referred to as “the conservation of </a:t>
            </a:r>
            <a:r>
              <a:rPr lang="en-US" altLang="zh-TW" sz="2400" dirty="0" err="1" smtClean="0"/>
              <a:t>orbitals</a:t>
            </a:r>
            <a:r>
              <a:rPr lang="en-US" altLang="zh-TW" sz="2400" dirty="0" smtClean="0"/>
              <a:t>.”</a:t>
            </a:r>
          </a:p>
          <a:p>
            <a:pPr marL="457200" indent="-457200"/>
            <a:r>
              <a:rPr lang="en-US" altLang="zh-TW" sz="2400" dirty="0" smtClean="0"/>
              <a:t> </a:t>
            </a:r>
          </a:p>
          <a:p>
            <a:pPr marL="457200" indent="-457200">
              <a:buFontTx/>
              <a:buAutoNum type="arabicPeriod" startAt="2"/>
            </a:pPr>
            <a:r>
              <a:rPr lang="en-US" altLang="zh-TW" sz="2400" dirty="0" err="1" smtClean="0"/>
              <a:t>Orbitals</a:t>
            </a:r>
            <a:r>
              <a:rPr lang="en-US" altLang="zh-TW" sz="2400" dirty="0" smtClean="0"/>
              <a:t> of the same symmetry mix.</a:t>
            </a:r>
          </a:p>
          <a:p>
            <a:pPr marL="457200" indent="-457200">
              <a:buFontTx/>
              <a:buAutoNum type="arabicPeriod" startAt="2"/>
            </a:pPr>
            <a:endParaRPr lang="en-US" altLang="zh-TW" sz="2400" dirty="0" smtClean="0"/>
          </a:p>
          <a:p>
            <a:pPr marL="457200" indent="-457200">
              <a:buAutoNum type="arabicPeriod" startAt="2"/>
            </a:pPr>
            <a:r>
              <a:rPr lang="en-US" altLang="zh-TW" sz="2400" dirty="0" smtClean="0"/>
              <a:t>Orbital interactions can be bonding, nonbonding or </a:t>
            </a:r>
            <a:r>
              <a:rPr lang="en-US" altLang="zh-TW" sz="2400" dirty="0" err="1" smtClean="0"/>
              <a:t>antibonding</a:t>
            </a:r>
            <a:r>
              <a:rPr lang="en-US" altLang="zh-TW" sz="2400" dirty="0" smtClean="0"/>
              <a:t>. </a:t>
            </a:r>
          </a:p>
          <a:p>
            <a:pPr marL="457200" indent="-457200">
              <a:buAutoNum type="arabicPeriod" startAt="2"/>
            </a:pPr>
            <a:endParaRPr lang="en-US" altLang="zh-TW" sz="2400" dirty="0" smtClean="0"/>
          </a:p>
          <a:p>
            <a:pPr marL="457200" indent="-457200">
              <a:buAutoNum type="arabicPeriod" startAt="2"/>
            </a:pPr>
            <a:r>
              <a:rPr lang="en-US" altLang="zh-TW" sz="2400" dirty="0" smtClean="0"/>
              <a:t>There are three basic types of orbital overlap: </a:t>
            </a:r>
            <a:r>
              <a:rPr lang="en-US" altLang="zh-TW" sz="2400" dirty="0" smtClean="0">
                <a:latin typeface="Symbol" pitchFamily="18" charset="2"/>
              </a:rPr>
              <a:t>s</a:t>
            </a:r>
            <a:r>
              <a:rPr lang="en-US" altLang="zh-TW" sz="2400" dirty="0" smtClean="0"/>
              <a:t> (end on interaction), </a:t>
            </a:r>
            <a:r>
              <a:rPr lang="en-US" altLang="zh-TW" sz="2400" dirty="0" smtClean="0">
                <a:latin typeface="Symbol" pitchFamily="18" charset="2"/>
              </a:rPr>
              <a:t>p</a:t>
            </a:r>
            <a:r>
              <a:rPr lang="en-US" altLang="zh-TW" sz="2400" dirty="0" smtClean="0"/>
              <a:t> (side by side approach) and </a:t>
            </a:r>
            <a:r>
              <a:rPr lang="en-US" altLang="zh-TW" sz="2400" dirty="0" smtClean="0">
                <a:latin typeface="Symbol" pitchFamily="18" charset="2"/>
              </a:rPr>
              <a:t>d</a:t>
            </a:r>
            <a:r>
              <a:rPr lang="en-US" altLang="zh-TW" sz="2400" dirty="0" smtClean="0"/>
              <a:t> (off-axis approach).</a:t>
            </a:r>
          </a:p>
          <a:p>
            <a:pPr marL="457200" indent="-457200">
              <a:buAutoNum type="arabicPeriod" startAt="2"/>
            </a:pPr>
            <a:endParaRPr lang="en-US" altLang="zh-TW" sz="2400" dirty="0" smtClean="0"/>
          </a:p>
          <a:p>
            <a:pPr marL="457200" indent="-457200">
              <a:buAutoNum type="arabicPeriod" startAt="2"/>
            </a:pPr>
            <a:r>
              <a:rPr lang="en-US" altLang="zh-TW" sz="2400" dirty="0" err="1" smtClean="0"/>
              <a:t>Orbitals</a:t>
            </a:r>
            <a:r>
              <a:rPr lang="en-US" altLang="zh-TW" sz="2400" dirty="0" smtClean="0"/>
              <a:t> with the correct symmetry and most similar energy  mix to the greatest extent.</a:t>
            </a:r>
          </a:p>
          <a:p>
            <a:pPr marL="457200" indent="-457200">
              <a:buAutoNum type="arabicPeriod" startAt="2"/>
            </a:pPr>
            <a:endParaRPr lang="en-US" altLang="zh-TW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Constructing MOs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500"/>
            <a:ext cx="8229600" cy="4525963"/>
          </a:xfrm>
        </p:spPr>
        <p:txBody>
          <a:bodyPr/>
          <a:lstStyle/>
          <a:p>
            <a:r>
              <a:rPr lang="en-US" dirty="0" smtClean="0"/>
              <a:t>From inspection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Group Theory</a:t>
            </a:r>
            <a:endParaRPr lang="en-US" dirty="0"/>
          </a:p>
        </p:txBody>
      </p:sp>
      <p:pic>
        <p:nvPicPr>
          <p:cNvPr id="292866" name="Picture 2" descr="http://www.kshitij-iitjee.com/Study/Chemistry/Part1/Chapter1/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06" y="4674696"/>
            <a:ext cx="4094453" cy="133069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041" y="4021762"/>
            <a:ext cx="3908857" cy="21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8" name="Picture 4" descr="http://i54.tinypic.com/11j96o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3088" y="1803329"/>
            <a:ext cx="3540662" cy="1489997"/>
          </a:xfrm>
          <a:prstGeom prst="rect">
            <a:avLst/>
          </a:prstGeom>
          <a:noFill/>
        </p:spPr>
      </p:pic>
      <p:pic>
        <p:nvPicPr>
          <p:cNvPr id="292870" name="Picture 6" descr="http://upload.wikimedia.org/wikipedia/commons/a/aa/Alle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1192" y="1956403"/>
            <a:ext cx="1820622" cy="110876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Constructing MOs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17" y="1106227"/>
            <a:ext cx="3007215" cy="516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Symbol" pitchFamily="18" charset="2"/>
              </a:rPr>
              <a:t>s</a:t>
            </a:r>
            <a:r>
              <a:rPr lang="en-US" sz="2800" dirty="0" smtClean="0"/>
              <a:t> bond (s, p and d)</a:t>
            </a: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867" y="1845301"/>
            <a:ext cx="990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902" y="2532575"/>
            <a:ext cx="1935609" cy="7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087" y="3601526"/>
            <a:ext cx="2367218" cy="72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598" y="4599101"/>
            <a:ext cx="2925248" cy="8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9702" y="50356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0452" y="50463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74788" y="1104080"/>
            <a:ext cx="3007215" cy="516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bond (p and d)</a:t>
            </a:r>
          </a:p>
        </p:txBody>
      </p:sp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8097" y="2055120"/>
            <a:ext cx="1728765" cy="128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5689" y="1975566"/>
            <a:ext cx="1540831" cy="136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928317" y="32283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69359" y="32261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26311" y="32071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0385" y="321151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18096" y="4321652"/>
            <a:ext cx="3007215" cy="516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bond (d)</a:t>
            </a:r>
          </a:p>
        </p:txBody>
      </p:sp>
      <p:pic>
        <p:nvPicPr>
          <p:cNvPr id="271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0005" y="4863848"/>
            <a:ext cx="1813157" cy="17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09973" y="1595988"/>
            <a:ext cx="4163513" cy="4232174"/>
            <a:chOff x="254650" y="1389926"/>
            <a:chExt cx="4163513" cy="4232174"/>
          </a:xfrm>
        </p:grpSpPr>
        <p:pic>
          <p:nvPicPr>
            <p:cNvPr id="5" name="Picture 6" descr="fig0311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97858" y="2515057"/>
              <a:ext cx="3510413" cy="2222009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650" y="3872998"/>
              <a:ext cx="843180" cy="74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4983" y="3887586"/>
              <a:ext cx="843180" cy="74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9771" y="4989594"/>
              <a:ext cx="1545401" cy="63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5654" y="1389926"/>
              <a:ext cx="1328496" cy="97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316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Constructing MOs (s-s)</a:t>
            </a:r>
            <a:endParaRPr lang="en-US" sz="4000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 r="3688"/>
          <a:stretch>
            <a:fillRect/>
          </a:stretch>
        </p:blipFill>
        <p:spPr bwMode="auto">
          <a:xfrm>
            <a:off x="174088" y="1438590"/>
            <a:ext cx="86868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29" y="5721421"/>
            <a:ext cx="86010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316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Constructing MOs (p-p)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100" y="6158300"/>
            <a:ext cx="6705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 cstate="print"/>
          <a:srcRect r="374"/>
          <a:stretch>
            <a:fillRect/>
          </a:stretch>
        </p:blipFill>
        <p:spPr bwMode="auto">
          <a:xfrm>
            <a:off x="653015" y="1146220"/>
            <a:ext cx="7805970" cy="503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316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Constructing MOs (d-d)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619" y="981638"/>
            <a:ext cx="453707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 cstate="print"/>
          <a:srcRect r="1912"/>
          <a:stretch>
            <a:fillRect/>
          </a:stretch>
        </p:blipFill>
        <p:spPr bwMode="auto">
          <a:xfrm>
            <a:off x="2678628" y="4016713"/>
            <a:ext cx="36004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316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latin typeface="+mj-lt"/>
                <a:ea typeface="+mj-ea"/>
                <a:cs typeface="+mj-cs"/>
              </a:rPr>
              <a:t>Simple </a:t>
            </a:r>
            <a:r>
              <a:rPr lang="en-US" sz="4000" u="sng" dirty="0" err="1" smtClean="0">
                <a:latin typeface="+mj-lt"/>
                <a:ea typeface="+mj-ea"/>
                <a:cs typeface="+mj-cs"/>
              </a:rPr>
              <a:t>Diatomics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959" y="4664596"/>
            <a:ext cx="3554500" cy="213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88" y="972393"/>
            <a:ext cx="8229600" cy="1440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Atomic Orbital</a:t>
            </a:r>
            <a:r>
              <a:rPr lang="en-US" sz="2000" dirty="0" smtClean="0"/>
              <a:t>- is a mathematical function (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) that describes the wave-like behavior of electrons in an atom.</a:t>
            </a:r>
          </a:p>
          <a:p>
            <a:pPr marL="0" indent="0">
              <a:buNone/>
            </a:pPr>
            <a:r>
              <a:rPr lang="en-US" sz="2000" dirty="0" smtClean="0"/>
              <a:t>Used to calculate the probability (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) of finding any electron of an atom in any specific region around the atom's nucleus. 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Atomic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129" y="2488556"/>
            <a:ext cx="269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1s orbital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1059" y="4793833"/>
            <a:ext cx="269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2p orbital</a:t>
            </a:r>
            <a:endParaRPr lang="en-US" sz="2400" u="sng" dirty="0"/>
          </a:p>
        </p:txBody>
      </p:sp>
      <p:pic>
        <p:nvPicPr>
          <p:cNvPr id="166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171" y="5256893"/>
            <a:ext cx="3484642" cy="7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238" y="2954550"/>
            <a:ext cx="2393067" cy="8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9014" y="3930930"/>
            <a:ext cx="1523095" cy="30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66" y="2428920"/>
            <a:ext cx="3549786" cy="220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9485" y="6193843"/>
            <a:ext cx="1416873" cy="3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MO Diagrams from Group Theory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42" y="1053921"/>
            <a:ext cx="82296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Assign a point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Choose basis function (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Apply operations	</a:t>
            </a:r>
          </a:p>
          <a:p>
            <a:pPr marL="514350" indent="-514350">
              <a:buNone/>
            </a:pPr>
            <a:r>
              <a:rPr lang="en-US" sz="2000" dirty="0" smtClean="0"/>
              <a:t>		-if the basis stays the same = +1</a:t>
            </a:r>
          </a:p>
          <a:p>
            <a:pPr marL="514350" indent="-514350">
              <a:buNone/>
            </a:pPr>
            <a:r>
              <a:rPr lang="en-US" sz="2000" dirty="0" smtClean="0"/>
              <a:t>		-if the basis is reversed = -1</a:t>
            </a:r>
          </a:p>
          <a:p>
            <a:pPr marL="514350" indent="-514350">
              <a:buNone/>
            </a:pPr>
            <a:r>
              <a:rPr lang="en-US" sz="2000" dirty="0" smtClean="0"/>
              <a:t>		-if it is a more complicated change = 0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/>
              <a:t>Generate a reducible representation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/>
              <a:t>Reduce to Irreducible Representation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/>
              <a:t>Combine central and peripheral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by their symmetry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/>
              <a:t>Fill MOs with e</a:t>
            </a:r>
            <a:r>
              <a:rPr lang="en-US" sz="2400" baseline="30000" dirty="0" smtClean="0"/>
              <a:t>-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/>
              <a:t>Generate SALCs of peripheral atoms	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/>
              <a:t>Draw peripheral atoms SALC with central atom orbital to generate bonding/</a:t>
            </a:r>
            <a:r>
              <a:rPr lang="en-US" sz="2400" dirty="0" err="1" smtClean="0"/>
              <a:t>antibonding</a:t>
            </a:r>
            <a:r>
              <a:rPr lang="en-US" sz="2400" dirty="0" smtClean="0"/>
              <a:t> </a:t>
            </a:r>
            <a:r>
              <a:rPr lang="en-US" sz="2400" dirty="0" err="1" smtClean="0"/>
              <a:t>MOs.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 Diagrams from Group Theory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72161"/>
            <a:ext cx="8229600" cy="578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H-F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diatomic, H = 1s;    F = 2s, 3 x 2p</a:t>
            </a:r>
            <a:endParaRPr kumimoji="0" lang="en-US" sz="28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triatomic, H = 2 x 1s;    O = 2s, 3 x 2p</a:t>
            </a:r>
            <a:endParaRPr kumimoji="0" lang="en-US" sz="28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bonding, O = 2s, 3 x 2p;    C = 2s, 3 x 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Fragmentation method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Benzene</a:t>
            </a:r>
            <a:endParaRPr kumimoji="0" lang="en-US" sz="32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+ Imaginary SALC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257" y="3480337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4598" y="2881288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39" y="3518974"/>
            <a:ext cx="4000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00604" y="2918480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</a:t>
            </a:r>
            <a:r>
              <a:rPr lang="en-US" sz="2800" baseline="-25000" dirty="0" err="1" smtClean="0"/>
              <a:t>∞v</a:t>
            </a:r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H-F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258174" y="6356350"/>
            <a:ext cx="428625" cy="365125"/>
          </a:xfrm>
        </p:spPr>
        <p:txBody>
          <a:bodyPr/>
          <a:lstStyle/>
          <a:p>
            <a:fld id="{E411FAA2-9CAF-4B17-B70F-7ABEFB5C1D7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31" y="3519488"/>
            <a:ext cx="3908857" cy="21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434107" y="4803821"/>
            <a:ext cx="0" cy="3348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92814" y="4237298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9458" y="5059400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50146" y="418348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034862" y="4636395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5872" y="4451796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189409" y="5138672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72000" y="5688561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61387" y="567957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445607" y="5684348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84374" y="567146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36020" y="567245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orbital</a:t>
            </a:r>
          </a:p>
          <a:p>
            <a:pPr algn="ctr"/>
            <a:r>
              <a:rPr lang="en-US" sz="2400" dirty="0" smtClean="0"/>
              <a:t>F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H-F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7740201" y="1944710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54" grpId="0"/>
      <p:bldP spid="55" grpId="0"/>
      <p:bldP spid="56" grpId="0"/>
      <p:bldP spid="59" grpId="0"/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31" y="3519488"/>
            <a:ext cx="3908857" cy="21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H-F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434107" y="4803821"/>
            <a:ext cx="0" cy="3348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92814" y="4237298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9458" y="5059400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50146" y="418348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034862" y="4636395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5872" y="4451796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189410" y="4301545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33363" y="5688561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Fs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61387" y="567957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445607" y="5684348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84374" y="567146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36020" y="567245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orbital</a:t>
            </a:r>
          </a:p>
          <a:p>
            <a:pPr algn="ctr"/>
            <a:r>
              <a:rPr lang="en-US" sz="2400" dirty="0" smtClean="0"/>
              <a:t>F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740201" y="1944710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9709" y="2702418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orbital</a:t>
            </a:r>
          </a:p>
          <a:p>
            <a:pPr algn="ctr"/>
            <a:r>
              <a:rPr lang="en-US" sz="2400" dirty="0" smtClean="0"/>
              <a:t>F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31" y="3519488"/>
            <a:ext cx="3908857" cy="21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H-F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434107" y="4803821"/>
            <a:ext cx="0" cy="3348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92814" y="4237298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9458" y="5059400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50146" y="418348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034862" y="4636395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5872" y="4451796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202289" y="4005328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33363" y="5688561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/>
              <a:t>Fpz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61387" y="567957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445607" y="5684348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84374" y="567146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36020" y="567245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740201" y="1944710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9709" y="2702418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00143" y="4492579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88937" y="2713149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orbital</a:t>
            </a:r>
          </a:p>
          <a:p>
            <a:pPr algn="ctr"/>
            <a:r>
              <a:rPr lang="en-US" sz="2400" dirty="0" smtClean="0"/>
              <a:t>F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31" y="3519488"/>
            <a:ext cx="3908857" cy="21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H-F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434107" y="4803821"/>
            <a:ext cx="0" cy="3348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92814" y="4237298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9458" y="5059400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50146" y="418348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034862" y="4636395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5872" y="4451796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434108" y="4301542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33363" y="5688561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/>
              <a:t>Fpx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61387" y="567957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368333" y="5684348"/>
            <a:ext cx="46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84374" y="567146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432988" y="5672459"/>
            <a:ext cx="508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740201" y="1944710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9709" y="2702418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942566" y="4273638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88937" y="2713149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7539" y="2705225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orbital</a:t>
            </a:r>
          </a:p>
          <a:p>
            <a:pPr algn="ctr"/>
            <a:r>
              <a:rPr lang="en-US" sz="2400" dirty="0" smtClean="0"/>
              <a:t>F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31" y="3519488"/>
            <a:ext cx="3908857" cy="21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H-F</a:t>
            </a:r>
            <a:endParaRPr lang="en-US" sz="36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434107" y="4803821"/>
            <a:ext cx="0" cy="3348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92814" y="4237298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9458" y="5059400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50146" y="418348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034862" y="4636395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5872" y="4451796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292441" y="4250026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533363" y="5688561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/>
              <a:t>Fpy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61387" y="567957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368333" y="5684348"/>
            <a:ext cx="46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19979" y="5671469"/>
            <a:ext cx="44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432988" y="5672459"/>
            <a:ext cx="508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740201" y="1944710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9709" y="2702418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22870" y="4376669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88937" y="2713149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7539" y="2705225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7516" y="2714074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2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8986" y="4872664"/>
            <a:ext cx="412124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29719" y="5284788"/>
            <a:ext cx="412124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69240" y="4123543"/>
            <a:ext cx="412124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4" grpId="0"/>
      <p:bldP spid="55" grpId="0"/>
      <p:bldP spid="56" grpId="0"/>
      <p:bldP spid="29" grpId="0"/>
      <p:bldP spid="30" grpId="0" animBg="1"/>
      <p:bldP spid="32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orbital</a:t>
            </a:r>
          </a:p>
          <a:p>
            <a:pPr algn="ctr"/>
            <a:r>
              <a:rPr lang="en-US" sz="2400" dirty="0" smtClean="0"/>
              <a:t>F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H-F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740201" y="1944710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9709" y="2702418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8937" y="2713149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7539" y="2705225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7516" y="2714074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2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r="3777"/>
          <a:stretch>
            <a:fillRect/>
          </a:stretch>
        </p:blipFill>
        <p:spPr bwMode="auto">
          <a:xfrm>
            <a:off x="862892" y="1106758"/>
            <a:ext cx="7489937" cy="52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915043" y="255392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29684" y="4814387"/>
            <a:ext cx="4282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53426" y="2919078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73" y="5898213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 s orbital</a:t>
            </a:r>
          </a:p>
          <a:p>
            <a:r>
              <a:rPr lang="en-US" sz="2400" dirty="0" smtClean="0"/>
              <a:t>F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88" y="972393"/>
            <a:ext cx="8229600" cy="1440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Atomic Orbital</a:t>
            </a:r>
            <a:r>
              <a:rPr lang="en-US" sz="2000" dirty="0" smtClean="0"/>
              <a:t>- is a mathematical function (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) that describes the wave-like behavior of electrons in an atom.</a:t>
            </a:r>
          </a:p>
          <a:p>
            <a:pPr marL="0" indent="0">
              <a:buNone/>
            </a:pPr>
            <a:r>
              <a:rPr lang="en-US" sz="2000" dirty="0" smtClean="0"/>
              <a:t>Used to calculate the probability (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) of finding any electron of an atom in any specific region around the atom's nucleus. 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Atomic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129" y="2488556"/>
            <a:ext cx="269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1s orbital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1059" y="4793833"/>
            <a:ext cx="269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2p orbital</a:t>
            </a:r>
            <a:endParaRPr lang="en-US" sz="2400" u="sng" dirty="0"/>
          </a:p>
        </p:txBody>
      </p:sp>
      <p:pic>
        <p:nvPicPr>
          <p:cNvPr id="166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71" y="5256893"/>
            <a:ext cx="3484642" cy="7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238" y="2954550"/>
            <a:ext cx="2393067" cy="8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9014" y="3930930"/>
            <a:ext cx="1523095" cy="30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9485" y="6193843"/>
            <a:ext cx="1416873" cy="3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0698" y="4598890"/>
            <a:ext cx="2718325" cy="210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4789" y="2644817"/>
            <a:ext cx="2718325" cy="23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15043" y="255392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35251" y="2919079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9918" y="545142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97972" y="5458642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108700" y="489744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51280" y="2929812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90045" y="2927665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02654" y="5543539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orbital</a:t>
            </a:r>
          </a:p>
          <a:p>
            <a:pPr algn="ctr"/>
            <a:r>
              <a:rPr lang="en-US" sz="2400" dirty="0" smtClean="0"/>
              <a:t>F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229603" y="5460644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9111" y="6218352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8339" y="6229083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6941" y="6221159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6918" y="6230008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2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429684" y="4814387"/>
            <a:ext cx="4282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19432" y="288619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645323" y="3283296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209847" y="289478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3882" y="262862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5769735" y="5512158"/>
            <a:ext cx="3554569" cy="1596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02910" y="543696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H-F</a:t>
            </a:r>
            <a:endParaRPr lang="en-US" sz="36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15043" y="255392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71635" y="2816047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9918" y="545142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356" y="5458642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45084" y="489744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687664" y="2826780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26429" y="2824633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66068" y="4843415"/>
            <a:ext cx="4282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55816" y="288619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81707" y="3283296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46231" y="289478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3882" y="262862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551786" y="484900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62519" y="373795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73250" y="168806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9593" y="1698797"/>
            <a:ext cx="1309990" cy="11087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417454" y="2869842"/>
            <a:ext cx="1285740" cy="8521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397829" y="4829578"/>
            <a:ext cx="1268875" cy="313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43955" y="2550017"/>
            <a:ext cx="1235858" cy="118485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343955" y="1687133"/>
            <a:ext cx="1235858" cy="86288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60477" y="481791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445452" y="373740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417548" y="168751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064925" y="2823930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19719" y="2819637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32632" y="281251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3932706" y="278675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427917" y="5442391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H-F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489412" y="2805805"/>
            <a:ext cx="1224917" cy="330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1" grpId="0"/>
      <p:bldP spid="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15043" y="255392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71635" y="2816047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400" dirty="0"/>
              <a:t>Fill MOs with e</a:t>
            </a:r>
            <a:r>
              <a:rPr lang="en-US" sz="2400" baseline="300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9918" y="545142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356" y="5458642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45084" y="489744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687664" y="2826780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26429" y="2824633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66068" y="4814387"/>
            <a:ext cx="4282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55816" y="288619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81707" y="3283296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46231" y="289478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3882" y="262862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2519" y="373795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73250" y="168806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9593" y="1698797"/>
            <a:ext cx="1309990" cy="11087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417454" y="2869842"/>
            <a:ext cx="1285740" cy="8521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43955" y="2550017"/>
            <a:ext cx="1235858" cy="118485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343955" y="1687133"/>
            <a:ext cx="1235858" cy="86288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45452" y="373740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417548" y="168751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064925" y="2823930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19719" y="2819637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32632" y="281251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3932706" y="278675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838378" y="2600034"/>
          <a:ext cx="144463" cy="471487"/>
        </p:xfrm>
        <a:graphic>
          <a:graphicData uri="http://schemas.openxmlformats.org/presentationml/2006/ole">
            <p:oleObj spid="_x0000_s272411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798065" y="4593399"/>
          <a:ext cx="144462" cy="471487"/>
        </p:xfrm>
        <a:graphic>
          <a:graphicData uri="http://schemas.openxmlformats.org/presentationml/2006/ole">
            <p:oleObj spid="_x0000_s272412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351834" y="2585300"/>
          <a:ext cx="144463" cy="471488"/>
        </p:xfrm>
        <a:graphic>
          <a:graphicData uri="http://schemas.openxmlformats.org/presentationml/2006/ole">
            <p:oleObj spid="_x0000_s272413" name="CS ChemDraw Drawing" r:id="rId6" imgW="144521" imgH="471960" progId="ChemDraw.Document.6.0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040341" y="2311400"/>
          <a:ext cx="90487" cy="404813"/>
        </p:xfrm>
        <a:graphic>
          <a:graphicData uri="http://schemas.openxmlformats.org/presentationml/2006/ole">
            <p:oleObj spid="_x0000_s272414" name="CS ChemDraw Drawing" r:id="rId7" imgW="91035" imgH="405000" progId="ChemDraw.Document.6.0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867369" y="2579710"/>
          <a:ext cx="90487" cy="404813"/>
        </p:xfrm>
        <a:graphic>
          <a:graphicData uri="http://schemas.openxmlformats.org/presentationml/2006/ole">
            <p:oleObj spid="_x0000_s272415" name="CS ChemDraw Drawing" r:id="rId8" imgW="91035" imgH="405000" progId="ChemDraw.Document.6.0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181100" y="5511800"/>
            <a:ext cx="7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9800" y="5524500"/>
            <a:ext cx="7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7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551786" y="484900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397829" y="4829578"/>
            <a:ext cx="1268875" cy="313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60477" y="481791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427917" y="5442391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H-F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489412" y="2805805"/>
            <a:ext cx="1224917" cy="330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97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e</a:t>
            </a:r>
            <a:r>
              <a:rPr lang="en-US" sz="4000" u="sng" baseline="30000" dirty="0" smtClean="0"/>
              <a:t>-</a:t>
            </a:r>
            <a:r>
              <a:rPr lang="en-US" sz="4000" u="sng" dirty="0" smtClean="0"/>
              <a:t> in MOs</a:t>
            </a:r>
            <a:endParaRPr lang="en-US" sz="4000" u="sng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0140" y="1087437"/>
            <a:ext cx="82296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Electrons preferentially occupy molecular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are lower in energy.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Aufbau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Principle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two electrons occupy the same molecular orbital, they must be spin paired.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Pauli Exclusion Principle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occupying degenerate molecular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electrons occupy separate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parallel spins before pairing.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Hund’s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Rule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15043" y="255392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71635" y="2816047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400" dirty="0"/>
              <a:t>Fill MOs with e</a:t>
            </a:r>
            <a:r>
              <a:rPr lang="en-US" sz="2400" baseline="30000" dirty="0"/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9918" y="545142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356" y="5458642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45084" y="489744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687664" y="2826780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26429" y="2824633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66068" y="4814387"/>
            <a:ext cx="4282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55816" y="288619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81707" y="3283296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46231" y="289478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3882" y="262862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2519" y="373795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73250" y="168806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10075" y="1695450"/>
            <a:ext cx="1269508" cy="11121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417454" y="2869842"/>
            <a:ext cx="1285740" cy="8521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43955" y="2550017"/>
            <a:ext cx="1235858" cy="118485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343955" y="1687133"/>
            <a:ext cx="1235858" cy="86288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45452" y="373740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417548" y="168751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064925" y="2823930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19719" y="2819637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32632" y="281251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3932706" y="278675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3427917" y="5442391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H-F</a:t>
            </a:r>
            <a:endParaRPr lang="en-US" sz="3600" dirty="0">
              <a:solidFill>
                <a:srgbClr val="008000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838378" y="2600034"/>
          <a:ext cx="144463" cy="471487"/>
        </p:xfrm>
        <a:graphic>
          <a:graphicData uri="http://schemas.openxmlformats.org/presentationml/2006/ole">
            <p:oleObj spid="_x0000_s278587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798065" y="4593399"/>
          <a:ext cx="144462" cy="471487"/>
        </p:xfrm>
        <a:graphic>
          <a:graphicData uri="http://schemas.openxmlformats.org/presentationml/2006/ole">
            <p:oleObj spid="_x0000_s278588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351834" y="2585300"/>
          <a:ext cx="144463" cy="471488"/>
        </p:xfrm>
        <a:graphic>
          <a:graphicData uri="http://schemas.openxmlformats.org/presentationml/2006/ole">
            <p:oleObj spid="_x0000_s278589" name="CS ChemDraw Drawing" r:id="rId6" imgW="144521" imgH="471960" progId="ChemDraw.Document.6.0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040341" y="2311400"/>
          <a:ext cx="90487" cy="404813"/>
        </p:xfrm>
        <a:graphic>
          <a:graphicData uri="http://schemas.openxmlformats.org/presentationml/2006/ole">
            <p:oleObj spid="_x0000_s278590" name="CS ChemDraw Drawing" r:id="rId7" imgW="91035" imgH="405000" progId="ChemDraw.Document.6.0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867369" y="2579710"/>
          <a:ext cx="90487" cy="404813"/>
        </p:xfrm>
        <a:graphic>
          <a:graphicData uri="http://schemas.openxmlformats.org/presentationml/2006/ole">
            <p:oleObj spid="_x0000_s278591" name="CS ChemDraw Drawing" r:id="rId8" imgW="91035" imgH="405000" progId="ChemDraw.Document.6.0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652383" y="4625181"/>
          <a:ext cx="144463" cy="471487"/>
        </p:xfrm>
        <a:graphic>
          <a:graphicData uri="http://schemas.openxmlformats.org/presentationml/2006/ole">
            <p:oleObj spid="_x0000_s278592" name="CS ChemDraw Drawing" r:id="rId9" imgW="144521" imgH="471960" progId="ChemDraw.Document.6.0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657087" y="3520449"/>
          <a:ext cx="144462" cy="471488"/>
        </p:xfrm>
        <a:graphic>
          <a:graphicData uri="http://schemas.openxmlformats.org/presentationml/2006/ole">
            <p:oleObj spid="_x0000_s278593" name="CS ChemDraw Drawing" r:id="rId10" imgW="144521" imgH="471960" progId="ChemDraw.Document.6.0">
              <p:embed/>
            </p:oleObj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3551786" y="484900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397829" y="4829578"/>
            <a:ext cx="1268875" cy="313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60477" y="481791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graphicFrame>
        <p:nvGraphicFramePr>
          <p:cNvPr id="278539" name="Object 11"/>
          <p:cNvGraphicFramePr>
            <a:graphicFrameLocks noChangeAspect="1"/>
          </p:cNvGraphicFramePr>
          <p:nvPr/>
        </p:nvGraphicFramePr>
        <p:xfrm>
          <a:off x="3636963" y="2559050"/>
          <a:ext cx="90487" cy="404813"/>
        </p:xfrm>
        <a:graphic>
          <a:graphicData uri="http://schemas.openxmlformats.org/presentationml/2006/ole">
            <p:oleObj spid="_x0000_s278594" name="CS ChemDraw Drawing" r:id="rId11" imgW="91035" imgH="405000" progId="ChemDraw.Document.6.0">
              <p:embed/>
            </p:oleObj>
          </a:graphicData>
        </a:graphic>
      </p:graphicFrame>
      <p:graphicFrame>
        <p:nvGraphicFramePr>
          <p:cNvPr id="278540" name="Object 12"/>
          <p:cNvGraphicFramePr>
            <a:graphicFrameLocks noChangeAspect="1"/>
          </p:cNvGraphicFramePr>
          <p:nvPr/>
        </p:nvGraphicFramePr>
        <p:xfrm>
          <a:off x="4170363" y="2578100"/>
          <a:ext cx="90487" cy="404813"/>
        </p:xfrm>
        <a:graphic>
          <a:graphicData uri="http://schemas.openxmlformats.org/presentationml/2006/ole">
            <p:oleObj spid="_x0000_s278595" name="CS ChemDraw Drawing" r:id="rId12" imgW="91035" imgH="405000" progId="ChemDraw.Document.6.0">
              <p:embed/>
            </p:oleObj>
          </a:graphicData>
        </a:graphic>
      </p:graphicFrame>
      <p:graphicFrame>
        <p:nvGraphicFramePr>
          <p:cNvPr id="278541" name="Object 13"/>
          <p:cNvGraphicFramePr>
            <a:graphicFrameLocks noChangeAspect="1"/>
          </p:cNvGraphicFramePr>
          <p:nvPr/>
        </p:nvGraphicFramePr>
        <p:xfrm>
          <a:off x="3705225" y="2638425"/>
          <a:ext cx="142875" cy="400050"/>
        </p:xfrm>
        <a:graphic>
          <a:graphicData uri="http://schemas.openxmlformats.org/presentationml/2006/ole">
            <p:oleObj spid="_x0000_s278596" name="CS ChemDraw Drawing" r:id="rId13" imgW="155056" imgH="450630" progId="ChemDraw.Document.6.0">
              <p:embed/>
            </p:oleObj>
          </a:graphicData>
        </a:graphic>
      </p:graphicFrame>
      <p:graphicFrame>
        <p:nvGraphicFramePr>
          <p:cNvPr id="278542" name="Object 14"/>
          <p:cNvGraphicFramePr>
            <a:graphicFrameLocks noChangeAspect="1"/>
          </p:cNvGraphicFramePr>
          <p:nvPr/>
        </p:nvGraphicFramePr>
        <p:xfrm>
          <a:off x="4238625" y="2647950"/>
          <a:ext cx="142875" cy="400050"/>
        </p:xfrm>
        <a:graphic>
          <a:graphicData uri="http://schemas.openxmlformats.org/presentationml/2006/ole">
            <p:oleObj spid="_x0000_s278597" name="CS ChemDraw Drawing" r:id="rId14" imgW="155056" imgH="450630" progId="ChemDraw.Document.6.0">
              <p:embed/>
            </p:oleObj>
          </a:graphicData>
        </a:graphic>
      </p:graphicFrame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489412" y="2805805"/>
            <a:ext cx="1224917" cy="330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SALCs of peripheral atoms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Draw peripheral atoms SALC with central atom orbital to generate bonding/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antibonding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85812" y="3630574"/>
            <a:ext cx="728352" cy="67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2s (A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5502949" y="2070845"/>
            <a:ext cx="285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735252" y="2245298"/>
            <a:ext cx="2850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293218" y="3999271"/>
            <a:ext cx="733629" cy="54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78672" y="4004077"/>
            <a:ext cx="733629" cy="54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8013816" y="2252442"/>
            <a:ext cx="2850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372391" y="2251013"/>
            <a:ext cx="2850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99443" y="3575293"/>
            <a:ext cx="28503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792954" y="2291985"/>
            <a:ext cx="728352" cy="67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</a:t>
            </a:r>
            <a:r>
              <a:rPr lang="en-US" sz="1200" baseline="-25000" dirty="0" err="1" smtClean="0"/>
              <a:t>z</a:t>
            </a:r>
            <a:r>
              <a:rPr lang="en-US" sz="1200" dirty="0" smtClean="0"/>
              <a:t> (A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8142962" y="2556276"/>
            <a:ext cx="728352" cy="67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 (B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8518680" y="2297701"/>
            <a:ext cx="728352" cy="67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</a:t>
            </a:r>
            <a:r>
              <a:rPr lang="en-US" sz="1200" baseline="-25000" dirty="0" err="1" smtClean="0"/>
              <a:t>x</a:t>
            </a:r>
            <a:r>
              <a:rPr lang="en-US" sz="1200" dirty="0" smtClean="0"/>
              <a:t> (B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5295857" y="2120557"/>
            <a:ext cx="728352" cy="67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1s (A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592283" y="3624317"/>
            <a:ext cx="567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599426" y="2858872"/>
            <a:ext cx="567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606568" y="1494570"/>
            <a:ext cx="567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136574" y="1501713"/>
            <a:ext cx="871863" cy="7379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8428" y="2281102"/>
            <a:ext cx="855724" cy="5671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62800" y="3585402"/>
            <a:ext cx="827066" cy="213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88412" y="2068242"/>
            <a:ext cx="822525" cy="7885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788412" y="1493950"/>
            <a:ext cx="822525" cy="57429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31512" y="3597007"/>
            <a:ext cx="728352" cy="40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6521512" y="2858505"/>
            <a:ext cx="728352" cy="40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6502941" y="1494203"/>
            <a:ext cx="728352" cy="40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6933802" y="2250545"/>
            <a:ext cx="2850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570941" y="2247688"/>
            <a:ext cx="2850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246760" y="2242946"/>
            <a:ext cx="728352" cy="67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 (B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6845804" y="2225802"/>
            <a:ext cx="728352" cy="67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</a:t>
            </a:r>
            <a:r>
              <a:rPr lang="en-US" sz="1200" baseline="-25000" dirty="0" err="1" smtClean="0"/>
              <a:t>x</a:t>
            </a:r>
            <a:r>
              <a:rPr lang="en-US" sz="1200" dirty="0" smtClean="0"/>
              <a:t> (B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6471743" y="4044870"/>
            <a:ext cx="733629" cy="54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H-F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83" name="Object 2"/>
          <p:cNvGraphicFramePr>
            <a:graphicFrameLocks noChangeAspect="1"/>
          </p:cNvGraphicFramePr>
          <p:nvPr/>
        </p:nvGraphicFramePr>
        <p:xfrm>
          <a:off x="8114123" y="2101531"/>
          <a:ext cx="96147" cy="313798"/>
        </p:xfrm>
        <a:graphic>
          <a:graphicData uri="http://schemas.openxmlformats.org/presentationml/2006/ole">
            <p:oleObj spid="_x0000_s273455" name="CS ChemDraw Drawing" r:id="rId3" imgW="144521" imgH="471960" progId="ChemDraw.Document.6.0">
              <p:embed/>
            </p:oleObj>
          </a:graphicData>
        </a:graphic>
      </p:graphicFrame>
      <p:graphicFrame>
        <p:nvGraphicFramePr>
          <p:cNvPr id="84" name="Object 3"/>
          <p:cNvGraphicFramePr>
            <a:graphicFrameLocks noChangeAspect="1"/>
          </p:cNvGraphicFramePr>
          <p:nvPr/>
        </p:nvGraphicFramePr>
        <p:xfrm>
          <a:off x="8087293" y="3428215"/>
          <a:ext cx="96147" cy="313798"/>
        </p:xfrm>
        <a:graphic>
          <a:graphicData uri="http://schemas.openxmlformats.org/presentationml/2006/ole">
            <p:oleObj spid="_x0000_s273456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85" name="Object 4"/>
          <p:cNvGraphicFramePr>
            <a:graphicFrameLocks noChangeAspect="1"/>
          </p:cNvGraphicFramePr>
          <p:nvPr/>
        </p:nvGraphicFramePr>
        <p:xfrm>
          <a:off x="8455854" y="2091725"/>
          <a:ext cx="96147" cy="313799"/>
        </p:xfrm>
        <a:graphic>
          <a:graphicData uri="http://schemas.openxmlformats.org/presentationml/2006/ole">
            <p:oleObj spid="_x0000_s273457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86" name="Object 6"/>
          <p:cNvGraphicFramePr>
            <a:graphicFrameLocks noChangeAspect="1"/>
          </p:cNvGraphicFramePr>
          <p:nvPr/>
        </p:nvGraphicFramePr>
        <p:xfrm>
          <a:off x="5586341" y="1909431"/>
          <a:ext cx="60224" cy="269423"/>
        </p:xfrm>
        <a:graphic>
          <a:graphicData uri="http://schemas.openxmlformats.org/presentationml/2006/ole">
            <p:oleObj spid="_x0000_s273458" name="CS ChemDraw Drawing" r:id="rId6" imgW="91035" imgH="405000" progId="ChemDraw.Document.6.0">
              <p:embed/>
            </p:oleObj>
          </a:graphicData>
        </a:graphic>
      </p:graphicFrame>
      <p:graphicFrame>
        <p:nvGraphicFramePr>
          <p:cNvPr id="87" name="Object 7"/>
          <p:cNvGraphicFramePr>
            <a:graphicFrameLocks noChangeAspect="1"/>
          </p:cNvGraphicFramePr>
          <p:nvPr/>
        </p:nvGraphicFramePr>
        <p:xfrm>
          <a:off x="8798968" y="2088004"/>
          <a:ext cx="60224" cy="269423"/>
        </p:xfrm>
        <a:graphic>
          <a:graphicData uri="http://schemas.openxmlformats.org/presentationml/2006/ole">
            <p:oleObj spid="_x0000_s273459" name="CS ChemDraw Drawing" r:id="rId7" imgW="91035" imgH="405000" progId="ChemDraw.Document.6.0">
              <p:embed/>
            </p:oleObj>
          </a:graphicData>
        </a:graphic>
      </p:graphicFrame>
      <p:graphicFrame>
        <p:nvGraphicFramePr>
          <p:cNvPr id="88" name="Object 8"/>
          <p:cNvGraphicFramePr>
            <a:graphicFrameLocks noChangeAspect="1"/>
          </p:cNvGraphicFramePr>
          <p:nvPr/>
        </p:nvGraphicFramePr>
        <p:xfrm>
          <a:off x="6653331" y="3477810"/>
          <a:ext cx="96147" cy="313798"/>
        </p:xfrm>
        <a:graphic>
          <a:graphicData uri="http://schemas.openxmlformats.org/presentationml/2006/ole">
            <p:oleObj spid="_x0000_s273460" name="CS ChemDraw Drawing" r:id="rId8" imgW="144521" imgH="471960" progId="ChemDraw.Document.6.0">
              <p:embed/>
            </p:oleObj>
          </a:graphicData>
        </a:graphic>
      </p:graphicFrame>
      <p:graphicFrame>
        <p:nvGraphicFramePr>
          <p:cNvPr id="89" name="Object 9"/>
          <p:cNvGraphicFramePr>
            <a:graphicFrameLocks noChangeAspect="1"/>
          </p:cNvGraphicFramePr>
          <p:nvPr/>
        </p:nvGraphicFramePr>
        <p:xfrm>
          <a:off x="6662366" y="2714113"/>
          <a:ext cx="96147" cy="313799"/>
        </p:xfrm>
        <a:graphic>
          <a:graphicData uri="http://schemas.openxmlformats.org/presentationml/2006/ole">
            <p:oleObj spid="_x0000_s273461" name="CS ChemDraw Drawing" r:id="rId9" imgW="144521" imgH="471960" progId="ChemDraw.Document.6.0">
              <p:embed/>
            </p:oleObj>
          </a:graphicData>
        </a:graphic>
      </p:graphicFrame>
      <p:graphicFrame>
        <p:nvGraphicFramePr>
          <p:cNvPr id="90" name="Object 10"/>
          <p:cNvGraphicFramePr>
            <a:graphicFrameLocks noChangeAspect="1"/>
          </p:cNvGraphicFramePr>
          <p:nvPr/>
        </p:nvGraphicFramePr>
        <p:xfrm>
          <a:off x="6722367" y="2095952"/>
          <a:ext cx="96147" cy="313799"/>
        </p:xfrm>
        <a:graphic>
          <a:graphicData uri="http://schemas.openxmlformats.org/presentationml/2006/ole">
            <p:oleObj spid="_x0000_s273462" name="CS ChemDraw Drawing" r:id="rId10" imgW="144521" imgH="471960" progId="ChemDraw.Document.6.0">
              <p:embed/>
            </p:oleObj>
          </a:graphicData>
        </a:graphic>
      </p:graphicFrame>
      <p:graphicFrame>
        <p:nvGraphicFramePr>
          <p:cNvPr id="91" name="Object 11"/>
          <p:cNvGraphicFramePr>
            <a:graphicFrameLocks noChangeAspect="1"/>
          </p:cNvGraphicFramePr>
          <p:nvPr/>
        </p:nvGraphicFramePr>
        <p:xfrm>
          <a:off x="7080450" y="2086443"/>
          <a:ext cx="96147" cy="313798"/>
        </p:xfrm>
        <a:graphic>
          <a:graphicData uri="http://schemas.openxmlformats.org/presentationml/2006/ole">
            <p:oleObj spid="_x0000_s273463" name="CS ChemDraw Drawing" r:id="rId11" imgW="144521" imgH="4719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15043" y="255392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71635" y="2816047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Draw </a:t>
            </a:r>
            <a:r>
              <a:rPr lang="en-US" sz="2400" dirty="0" err="1" smtClean="0"/>
              <a:t>orbitals</a:t>
            </a:r>
            <a:endParaRPr lang="en-US" sz="24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45084" y="489744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687664" y="2826780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26429" y="2824633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66068" y="4814387"/>
            <a:ext cx="4282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55816" y="288619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81707" y="2896926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46231" y="289478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3882" y="262862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562519" y="373795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73250" y="168806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9593" y="1698797"/>
            <a:ext cx="1309990" cy="11087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417454" y="2869842"/>
            <a:ext cx="1285740" cy="8521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43955" y="2550017"/>
            <a:ext cx="1235858" cy="118485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343955" y="1687133"/>
            <a:ext cx="1235858" cy="86288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45452" y="373740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417548" y="168751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064925" y="2823930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19719" y="2819637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61422" y="281251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3636489" y="278675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838378" y="2600034"/>
          <a:ext cx="144463" cy="471487"/>
        </p:xfrm>
        <a:graphic>
          <a:graphicData uri="http://schemas.openxmlformats.org/presentationml/2006/ole">
            <p:oleObj spid="_x0000_s274489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798065" y="4593399"/>
          <a:ext cx="144462" cy="471487"/>
        </p:xfrm>
        <a:graphic>
          <a:graphicData uri="http://schemas.openxmlformats.org/presentationml/2006/ole">
            <p:oleObj spid="_x0000_s274490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351834" y="2585300"/>
          <a:ext cx="144463" cy="471488"/>
        </p:xfrm>
        <a:graphic>
          <a:graphicData uri="http://schemas.openxmlformats.org/presentationml/2006/ole">
            <p:oleObj spid="_x0000_s274491" name="CS ChemDraw Drawing" r:id="rId6" imgW="144521" imgH="471960" progId="ChemDraw.Document.6.0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040341" y="2311400"/>
          <a:ext cx="90487" cy="404813"/>
        </p:xfrm>
        <a:graphic>
          <a:graphicData uri="http://schemas.openxmlformats.org/presentationml/2006/ole">
            <p:oleObj spid="_x0000_s274492" name="CS ChemDraw Drawing" r:id="rId7" imgW="91035" imgH="405000" progId="ChemDraw.Document.6.0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867369" y="2579710"/>
          <a:ext cx="90487" cy="404813"/>
        </p:xfrm>
        <a:graphic>
          <a:graphicData uri="http://schemas.openxmlformats.org/presentationml/2006/ole">
            <p:oleObj spid="_x0000_s274493" name="CS ChemDraw Drawing" r:id="rId8" imgW="91035" imgH="405000" progId="ChemDraw.Document.6.0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657087" y="3520449"/>
          <a:ext cx="144462" cy="471488"/>
        </p:xfrm>
        <a:graphic>
          <a:graphicData uri="http://schemas.openxmlformats.org/presentationml/2006/ole">
            <p:oleObj spid="_x0000_s274494" name="CS ChemDraw Drawing" r:id="rId9" imgW="144521" imgH="471960" progId="ChemDraw.Document.6.0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747240" y="2591651"/>
          <a:ext cx="144463" cy="471488"/>
        </p:xfrm>
        <a:graphic>
          <a:graphicData uri="http://schemas.openxmlformats.org/presentationml/2006/ole">
            <p:oleObj spid="_x0000_s274495" name="CS ChemDraw Drawing" r:id="rId10" imgW="144521" imgH="471960" progId="ChemDraw.Document.6.0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285266" y="2577364"/>
          <a:ext cx="144463" cy="471487"/>
        </p:xfrm>
        <a:graphic>
          <a:graphicData uri="http://schemas.openxmlformats.org/presentationml/2006/ole">
            <p:oleObj spid="_x0000_s274496" name="CS ChemDraw Drawing" r:id="rId11" imgW="144521" imgH="471960" progId="ChemDraw.Document.6.0">
              <p:embed/>
            </p:oleObj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1099000" y="5769737"/>
            <a:ext cx="0" cy="3348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7707" y="5203214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4351" y="6025316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279305" y="5499280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111879" y="4788795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50516" y="4610637"/>
            <a:ext cx="30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24886" y="5149402"/>
            <a:ext cx="30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699755" y="5602311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0765" y="5417712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314945" y="3460750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145374" y="3587393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5628068" y="5379075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839533" y="3022869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3039616" y="4422328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312020" y="2183596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142449" y="2310239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381745" y="3460750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915959" y="3484362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4504609" y="3117671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515341" y="3592043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4515341" y="3967054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5545651" y="3370597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556383" y="3832090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453093" y="2119200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987307" y="2142812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5249442" y="1320713"/>
            <a:ext cx="489397" cy="489397"/>
          </a:xfrm>
          <a:prstGeom prst="ellipse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260174" y="880685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5260174" y="1809488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graphicFrame>
        <p:nvGraphicFramePr>
          <p:cNvPr id="84" name="Object 8"/>
          <p:cNvGraphicFramePr>
            <a:graphicFrameLocks noChangeAspect="1"/>
          </p:cNvGraphicFramePr>
          <p:nvPr/>
        </p:nvGraphicFramePr>
        <p:xfrm>
          <a:off x="3652383" y="4625181"/>
          <a:ext cx="144463" cy="471487"/>
        </p:xfrm>
        <a:graphic>
          <a:graphicData uri="http://schemas.openxmlformats.org/presentationml/2006/ole">
            <p:oleObj spid="_x0000_s274497" name="CS ChemDraw Drawing" r:id="rId12" imgW="144521" imgH="471960" progId="ChemDraw.Document.6.0">
              <p:embed/>
            </p:oleObj>
          </a:graphicData>
        </a:graphic>
      </p:graphicFrame>
      <p:cxnSp>
        <p:nvCxnSpPr>
          <p:cNvPr id="85" name="Straight Connector 84"/>
          <p:cNvCxnSpPr/>
          <p:nvPr/>
        </p:nvCxnSpPr>
        <p:spPr>
          <a:xfrm>
            <a:off x="3551786" y="484900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397829" y="4829578"/>
            <a:ext cx="1268875" cy="313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460477" y="481791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3427917" y="5442391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H-F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4489412" y="2805805"/>
            <a:ext cx="1224917" cy="3304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72161"/>
            <a:ext cx="8229600" cy="578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H-F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diatomic, H = 1s;    F = 2s, 3 x 2p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triatomic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 = 2 x 1s;    O = 2s, 3 x 2p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bonding, O = 2s, 3 x 2p;    C = 2s, 3 x 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Fragmentation method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/Benzene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+ Imaginary SALC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 Diagrams from Group Theory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064" y="146934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n-US" sz="40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Orbital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31" y="3519488"/>
            <a:ext cx="3908857" cy="21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601533" y="4675031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5693" y="4198662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0674" y="4814699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50146" y="418348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034862" y="4636395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5872" y="4451796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72000" y="5688561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61387" y="567957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445607" y="5684348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84374" y="567146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36020" y="5672459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1411490" y="4799674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2006958" y="4672884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280337" y="6104586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56974" y="6137175"/>
            <a:ext cx="6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endParaRPr lang="en-US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647903" y="1955443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794717" y="4911299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569077" y="4885541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9" grpId="0"/>
      <p:bldP spid="61" grpId="0"/>
      <p:bldP spid="69" grpId="0"/>
      <p:bldP spid="70" grpId="0"/>
      <p:bldP spid="73" grpId="0"/>
      <p:bldP spid="74" grpId="0" animBg="1"/>
      <p:bldP spid="7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31" y="3519488"/>
            <a:ext cx="3908857" cy="21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601533" y="4675031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5693" y="4198662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0674" y="4814699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14412" y="4533364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46986" y="3822879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5622" y="3644721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50146" y="4183486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034862" y="4636395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5872" y="4451796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1411490" y="4799674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2006958" y="4672884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647903" y="1955443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189410" y="4288663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8986" y="4872664"/>
            <a:ext cx="412124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353316" y="2790424"/>
            <a:ext cx="57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029719" y="5284788"/>
            <a:ext cx="412124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69240" y="4123543"/>
            <a:ext cx="412124" cy="412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73908" y="2826914"/>
            <a:ext cx="57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48269" y="2786130"/>
            <a:ext cx="57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32490" y="2778983"/>
            <a:ext cx="57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2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0" grpId="0" animBg="1"/>
      <p:bldP spid="32" grpId="0"/>
      <p:bldP spid="33" grpId="0" animBg="1"/>
      <p:bldP spid="34" grpId="0" animBg="1"/>
      <p:bldP spid="36" grpId="0"/>
      <p:bldP spid="37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Atomic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405" y="2899714"/>
            <a:ext cx="248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constructively = </a:t>
            </a:r>
            <a:r>
              <a:rPr lang="en-US" b="1" u="sng" dirty="0" smtClean="0">
                <a:solidFill>
                  <a:srgbClr val="FF0000"/>
                </a:solidFill>
              </a:rPr>
              <a:t>bonding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4130" y="2891590"/>
            <a:ext cx="2742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destructively = </a:t>
            </a:r>
            <a:r>
              <a:rPr lang="en-US" b="1" u="sng" dirty="0" err="1" smtClean="0">
                <a:solidFill>
                  <a:srgbClr val="FF0000"/>
                </a:solidFill>
              </a:rPr>
              <a:t>antibonding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4430" y="5006887"/>
            <a:ext cx="244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not at all = </a:t>
            </a:r>
            <a:r>
              <a:rPr lang="en-US" b="1" u="sng" dirty="0" smtClean="0">
                <a:solidFill>
                  <a:srgbClr val="FF0000"/>
                </a:solidFill>
              </a:rPr>
              <a:t>non-bonding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610" y="2442789"/>
            <a:ext cx="8229600" cy="58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Waves can interact-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6914" name="Picture 2" descr="http://www.phys.uconn.edu/~gibson/Notes/Section5_2/365x367xImage157.gif.pagespeed.ic.2Yh5cpR-P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662" y="3289130"/>
            <a:ext cx="1684801" cy="1694033"/>
          </a:xfrm>
          <a:prstGeom prst="rect">
            <a:avLst/>
          </a:prstGeom>
          <a:noFill/>
        </p:spPr>
      </p:pic>
      <p:pic>
        <p:nvPicPr>
          <p:cNvPr id="259074" name="Picture 2" descr="http://www.phys.uconn.edu/~gibson/Notes/Section5_2/365x285xImage158.gif.pagespeed.ic.PKP76vFj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655" y="3395979"/>
            <a:ext cx="1615351" cy="1261302"/>
          </a:xfrm>
          <a:prstGeom prst="rect">
            <a:avLst/>
          </a:prstGeom>
          <a:noFill/>
        </p:spPr>
      </p:pic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8185" y="5997376"/>
            <a:ext cx="2062176" cy="3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032771" y="6277098"/>
            <a:ext cx="2062176" cy="3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39088" y="972393"/>
            <a:ext cx="8229600" cy="144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Atomic Orbital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is a mathematical function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that describes the wave-like behavior of electrons in an atom.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calculate the probability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 of finding any electron of an atom in any specific region around the atom's nucleus.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2v</a:t>
            </a:r>
            <a:endParaRPr lang="en-US" sz="2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647903" y="1955443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r="3777"/>
          <a:stretch>
            <a:fillRect/>
          </a:stretch>
        </p:blipFill>
        <p:spPr bwMode="auto">
          <a:xfrm>
            <a:off x="862892" y="1106758"/>
            <a:ext cx="7489937" cy="52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915043" y="2553928"/>
            <a:ext cx="428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125535" y="4106047"/>
            <a:ext cx="42826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05183" y="2700138"/>
            <a:ext cx="42826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615" y="5962608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 s orbital</a:t>
            </a:r>
          </a:p>
          <a:p>
            <a:r>
              <a:rPr lang="en-US" sz="2400" dirty="0" smtClean="0"/>
              <a:t>O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6427" y="6172644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 x 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329794" y="6179866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359837" y="561866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02654" y="5543539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 s orbital</a:t>
            </a:r>
          </a:p>
          <a:p>
            <a:pPr algn="ctr"/>
            <a:r>
              <a:rPr lang="en-US" sz="2400" dirty="0" smtClean="0"/>
              <a:t>O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023546" y="5486402"/>
            <a:ext cx="130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9111" y="6218352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8339" y="6229083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6941" y="6221159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6918" y="6230008"/>
            <a:ext cx="61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B</a:t>
            </a:r>
            <a:r>
              <a:rPr lang="en-US" sz="2800" baseline="-25000" dirty="0" smtClean="0">
                <a:solidFill>
                  <a:srgbClr val="008000"/>
                </a:solidFill>
              </a:rPr>
              <a:t>2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4812" y="287637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025251" y="327347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808718" y="28849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339865" y="255637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5769735" y="5512158"/>
            <a:ext cx="3554569" cy="1596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915044" y="2553928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47850" y="5628068"/>
            <a:ext cx="5294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22689" y="28435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90244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44921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68953" y="2538903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6427" y="6172644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 x 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810879" y="6179866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840922" y="561866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825897" y="287637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6336" y="327347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289803" y="28849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339865" y="255637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801408" y="621166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915044" y="2553928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28935" y="5628068"/>
            <a:ext cx="5294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03774" y="28435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71329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26006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68953" y="2538903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38156" y="597619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90941" y="5587285"/>
            <a:ext cx="1376183" cy="3885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8943" y="591393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816100" y="2537138"/>
            <a:ext cx="2107953" cy="34343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48889" y="3758879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6797" y="370949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952875" y="155444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52875" y="2054574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36964" y="207173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836964" y="156731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4803820" y="3773510"/>
            <a:ext cx="1324378" cy="18137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803820" y="2889250"/>
            <a:ext cx="1300766" cy="8585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52875" y="424398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36964" y="4256848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444840" y="1571223"/>
            <a:ext cx="1508035" cy="9766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16100" y="2073499"/>
            <a:ext cx="2150593" cy="4636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16100" y="2550017"/>
            <a:ext cx="2136775" cy="12234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2479964" y="2560750"/>
            <a:ext cx="1473850" cy="1702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14552" y="2058473"/>
            <a:ext cx="1328671" cy="8307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799526" y="1554050"/>
            <a:ext cx="2000519" cy="13098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797379" y="2863850"/>
            <a:ext cx="1964029" cy="13878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887633" y="282521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3959442" y="2829504"/>
            <a:ext cx="84433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800600" y="2838450"/>
            <a:ext cx="1294461" cy="73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4" grpId="0"/>
      <p:bldP spid="55" grpId="0"/>
      <p:bldP spid="62" grpId="0"/>
      <p:bldP spid="8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400" dirty="0" smtClean="0"/>
              <a:t>Fill </a:t>
            </a:r>
            <a:r>
              <a:rPr lang="en-US" sz="2400" dirty="0"/>
              <a:t>MOs with e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26427" y="6172644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 x H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810879" y="6179866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840922" y="561866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825897" y="287637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6336" y="327347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289803" y="28849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339865" y="255637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801408" y="621166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915044" y="2553928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28935" y="5628068"/>
            <a:ext cx="5294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03774" y="28435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71329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26006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68953" y="2538903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38156" y="597619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90941" y="5587285"/>
            <a:ext cx="1376183" cy="3885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8943" y="591393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816100" y="2537138"/>
            <a:ext cx="2107953" cy="34343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48889" y="3758879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6797" y="370949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952875" y="155444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52875" y="2054574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36964" y="207173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836964" y="156731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4803820" y="3773510"/>
            <a:ext cx="1324378" cy="18137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803820" y="2889250"/>
            <a:ext cx="1300766" cy="8585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52875" y="424398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36964" y="4256848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444840" y="1571223"/>
            <a:ext cx="1508035" cy="9766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16100" y="2073499"/>
            <a:ext cx="2150593" cy="4636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16100" y="2550017"/>
            <a:ext cx="2136775" cy="12234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2479964" y="2560750"/>
            <a:ext cx="1473850" cy="1702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14552" y="2058473"/>
            <a:ext cx="1328671" cy="8307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799526" y="1554050"/>
            <a:ext cx="2000519" cy="13098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797379" y="2863850"/>
            <a:ext cx="1964029" cy="13878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887633" y="282521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3959442" y="2829504"/>
            <a:ext cx="84433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297769" y="2615227"/>
          <a:ext cx="144463" cy="471488"/>
        </p:xfrm>
        <a:graphic>
          <a:graphicData uri="http://schemas.openxmlformats.org/presentationml/2006/ole">
            <p:oleObj spid="_x0000_s275508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958282" y="2622806"/>
          <a:ext cx="90487" cy="404813"/>
        </p:xfrm>
        <a:graphic>
          <a:graphicData uri="http://schemas.openxmlformats.org/presentationml/2006/ole">
            <p:oleObj spid="_x0000_s275509" name="CS ChemDraw Drawing" r:id="rId5" imgW="91035" imgH="405000" progId="ChemDraw.Document.6.0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638446" y="2597048"/>
          <a:ext cx="90487" cy="404813"/>
        </p:xfrm>
        <a:graphic>
          <a:graphicData uri="http://schemas.openxmlformats.org/presentationml/2006/ole">
            <p:oleObj spid="_x0000_s275510" name="CS ChemDraw Drawing" r:id="rId6" imgW="91035" imgH="405000" progId="ChemDraw.Document.6.0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93681" y="2304489"/>
          <a:ext cx="90488" cy="404813"/>
        </p:xfrm>
        <a:graphic>
          <a:graphicData uri="http://schemas.openxmlformats.org/presentationml/2006/ole">
            <p:oleObj spid="_x0000_s275511" name="CS ChemDraw Drawing" r:id="rId7" imgW="91035" imgH="405000" progId="ChemDraw.Document.6.0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161393" y="2315782"/>
          <a:ext cx="90487" cy="404813"/>
        </p:xfrm>
        <a:graphic>
          <a:graphicData uri="http://schemas.openxmlformats.org/presentationml/2006/ole">
            <p:oleObj spid="_x0000_s275512" name="CS ChemDraw Drawing" r:id="rId8" imgW="91035" imgH="405000" progId="ChemDraw.Document.6.0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041664" y="5763050"/>
          <a:ext cx="144462" cy="471487"/>
        </p:xfrm>
        <a:graphic>
          <a:graphicData uri="http://schemas.openxmlformats.org/presentationml/2006/ole">
            <p:oleObj spid="_x0000_s275513" name="CS ChemDraw Drawing" r:id="rId9" imgW="144521" imgH="471960" progId="ChemDraw.Document.6.0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065386" y="4034710"/>
          <a:ext cx="144463" cy="471488"/>
        </p:xfrm>
        <a:graphic>
          <a:graphicData uri="http://schemas.openxmlformats.org/presentationml/2006/ole">
            <p:oleObj spid="_x0000_s275514" name="CS ChemDraw Drawing" r:id="rId10" imgW="144521" imgH="471960" progId="ChemDraw.Document.6.0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063441" y="3531002"/>
          <a:ext cx="144462" cy="471488"/>
        </p:xfrm>
        <a:graphic>
          <a:graphicData uri="http://schemas.openxmlformats.org/presentationml/2006/ole">
            <p:oleObj spid="_x0000_s275515" name="CS ChemDraw Drawing" r:id="rId11" imgW="144521" imgH="471960" progId="ChemDraw.Document.6.0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38150" y="6202690"/>
            <a:ext cx="7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83400" y="6221740"/>
            <a:ext cx="7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6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75466" name="Object 10"/>
          <p:cNvGraphicFramePr>
            <a:graphicFrameLocks noChangeAspect="1"/>
          </p:cNvGraphicFramePr>
          <p:nvPr/>
        </p:nvGraphicFramePr>
        <p:xfrm>
          <a:off x="6221413" y="5395913"/>
          <a:ext cx="144462" cy="471487"/>
        </p:xfrm>
        <a:graphic>
          <a:graphicData uri="http://schemas.openxmlformats.org/presentationml/2006/ole">
            <p:oleObj spid="_x0000_s275516" name="CS ChemDraw Drawing" r:id="rId12" imgW="144521" imgH="471960" progId="ChemDraw.Document.6.0">
              <p:embed/>
            </p:oleObj>
          </a:graphicData>
        </a:graphic>
      </p:graphicFrame>
      <p:graphicFrame>
        <p:nvGraphicFramePr>
          <p:cNvPr id="275467" name="Object 11"/>
          <p:cNvGraphicFramePr>
            <a:graphicFrameLocks noChangeAspect="1"/>
          </p:cNvGraphicFramePr>
          <p:nvPr/>
        </p:nvGraphicFramePr>
        <p:xfrm>
          <a:off x="4269885" y="2603500"/>
          <a:ext cx="144463" cy="471488"/>
        </p:xfrm>
        <a:graphic>
          <a:graphicData uri="http://schemas.openxmlformats.org/presentationml/2006/ole">
            <p:oleObj spid="_x0000_s275517" name="CS ChemDraw Drawing" r:id="rId13" imgW="144521" imgH="471960" progId="ChemDraw.Document.6.0">
              <p:embed/>
            </p:oleObj>
          </a:graphicData>
        </a:graphic>
      </p:graphicFrame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>
          <a:xfrm>
            <a:off x="8058150" y="6356350"/>
            <a:ext cx="62865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4800600" y="2838450"/>
            <a:ext cx="1294461" cy="73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Generate SALCs of peripheral atoms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Draw peripheral atoms SALC with central atom orbital to generate bonding/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antibonding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131832" y="1303617"/>
            <a:ext cx="4023809" cy="2811185"/>
            <a:chOff x="1268953" y="1554050"/>
            <a:chExt cx="7115212" cy="4970955"/>
          </a:xfrm>
        </p:grpSpPr>
        <p:sp>
          <p:nvSpPr>
            <p:cNvPr id="5" name="TextBox 4"/>
            <p:cNvSpPr txBox="1"/>
            <p:nvPr/>
          </p:nvSpPr>
          <p:spPr>
            <a:xfrm>
              <a:off x="5840922" y="5618663"/>
              <a:ext cx="1094361" cy="90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2s (A</a:t>
              </a:r>
              <a:r>
                <a:rPr lang="en-US" sz="1000" baseline="-25000" dirty="0" smtClean="0"/>
                <a:t>1</a:t>
              </a:r>
              <a:r>
                <a:rPr lang="en-US" sz="1000" dirty="0" smtClean="0"/>
                <a:t>)</a:t>
              </a:r>
              <a:endParaRPr lang="en-US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25897" y="2876370"/>
              <a:ext cx="1094361" cy="90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p</a:t>
              </a:r>
              <a:r>
                <a:rPr lang="en-US" sz="1000" baseline="-25000" dirty="0" err="1" smtClean="0"/>
                <a:t>z</a:t>
              </a:r>
              <a:r>
                <a:rPr lang="en-US" sz="1000" dirty="0" smtClean="0"/>
                <a:t> (A</a:t>
              </a:r>
              <a:r>
                <a:rPr lang="en-US" sz="1000" baseline="-25000" dirty="0" smtClean="0"/>
                <a:t>1</a:t>
              </a:r>
              <a:r>
                <a:rPr lang="en-US" sz="1000" dirty="0" smtClean="0"/>
                <a:t>)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6337" y="3273472"/>
              <a:ext cx="1094361" cy="90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p</a:t>
              </a:r>
              <a:r>
                <a:rPr lang="en-US" sz="1000" baseline="-25000" dirty="0" err="1" smtClean="0"/>
                <a:t>y</a:t>
              </a:r>
              <a:r>
                <a:rPr lang="en-US" sz="1000" dirty="0" smtClean="0"/>
                <a:t> (B</a:t>
              </a:r>
              <a:r>
                <a:rPr lang="en-US" sz="1000" baseline="-25000" dirty="0" smtClean="0"/>
                <a:t>2</a:t>
              </a:r>
              <a:r>
                <a:rPr lang="en-US" sz="1000" dirty="0" smtClean="0"/>
                <a:t>)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89804" y="2884958"/>
              <a:ext cx="1094361" cy="90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p</a:t>
              </a:r>
              <a:r>
                <a:rPr lang="en-US" sz="1000" baseline="-25000" dirty="0" err="1" smtClean="0"/>
                <a:t>x</a:t>
              </a:r>
              <a:r>
                <a:rPr lang="en-US" sz="1000" dirty="0" smtClean="0"/>
                <a:t> (B</a:t>
              </a:r>
              <a:r>
                <a:rPr lang="en-US" sz="1000" baseline="-25000" dirty="0" smtClean="0"/>
                <a:t>1</a:t>
              </a:r>
              <a:r>
                <a:rPr lang="en-US" sz="1000" dirty="0" smtClean="0"/>
                <a:t>)</a:t>
              </a:r>
              <a:endParaRPr 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9866" y="2556375"/>
              <a:ext cx="1094361" cy="90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</a:t>
              </a:r>
              <a:r>
                <a:rPr lang="en-US" sz="1000" baseline="-25000" dirty="0" smtClean="0"/>
                <a:t>1</a:t>
              </a:r>
              <a:r>
                <a:rPr lang="en-US" sz="1000" dirty="0" smtClean="0"/>
                <a:t>    B</a:t>
              </a:r>
              <a:r>
                <a:rPr lang="en-US" sz="1000" baseline="-25000" dirty="0" smtClean="0"/>
                <a:t>1</a:t>
              </a:r>
              <a:endParaRPr lang="en-US" sz="1000" baseline="-250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915044" y="2553928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28935" y="5628068"/>
              <a:ext cx="529457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03774" y="28435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771329" y="28506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26006" y="28506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68953" y="2538903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38156" y="5976192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790941" y="5587285"/>
              <a:ext cx="1376183" cy="3885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16100" y="2537138"/>
              <a:ext cx="2107953" cy="343436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48889" y="3758879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816796" y="3709498"/>
              <a:ext cx="1094361" cy="557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</a:t>
              </a:r>
              <a:r>
                <a:rPr lang="en-US" sz="1000" baseline="-25000" dirty="0" smtClean="0"/>
                <a:t>1</a:t>
              </a:r>
              <a:endParaRPr lang="en-US" sz="1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952875" y="1554445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52875" y="2054574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36964" y="2071735"/>
              <a:ext cx="1094361" cy="557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</a:t>
              </a:r>
              <a:r>
                <a:rPr lang="en-US" sz="1000" baseline="-25000" dirty="0" smtClean="0"/>
                <a:t>1</a:t>
              </a: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36964" y="1567310"/>
              <a:ext cx="1094361" cy="43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</a:t>
              </a:r>
              <a:r>
                <a:rPr lang="en-US" sz="1000" baseline="-25000" dirty="0" smtClean="0"/>
                <a:t>1</a:t>
              </a:r>
              <a:endParaRPr lang="en-US" sz="10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4803820" y="3773510"/>
              <a:ext cx="1324378" cy="18137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03820" y="2889250"/>
              <a:ext cx="1300766" cy="85850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52875" y="4243982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836964" y="4256848"/>
              <a:ext cx="1094361" cy="43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B</a:t>
              </a:r>
              <a:r>
                <a:rPr lang="en-US" sz="1000" baseline="-25000" dirty="0" smtClean="0"/>
                <a:t>1</a:t>
              </a:r>
              <a:endParaRPr lang="en-US" sz="10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444840" y="1571223"/>
              <a:ext cx="1508035" cy="97664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816100" y="2073499"/>
              <a:ext cx="2150593" cy="46364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816100" y="2550017"/>
              <a:ext cx="2136775" cy="12234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479964" y="2560750"/>
              <a:ext cx="1473850" cy="17021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814552" y="2058473"/>
              <a:ext cx="1328671" cy="83077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99526" y="1554050"/>
              <a:ext cx="2000519" cy="1309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797379" y="2863850"/>
              <a:ext cx="1964029" cy="138787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87633" y="2825212"/>
              <a:ext cx="1094361" cy="43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p</a:t>
              </a:r>
              <a:r>
                <a:rPr lang="en-US" sz="1000" baseline="-25000" dirty="0" err="1" smtClean="0"/>
                <a:t>y</a:t>
              </a:r>
              <a:r>
                <a:rPr lang="en-US" sz="1000" dirty="0" smtClean="0"/>
                <a:t> (B</a:t>
              </a:r>
              <a:r>
                <a:rPr lang="en-US" sz="1000" baseline="-25000" dirty="0" smtClean="0"/>
                <a:t>1</a:t>
              </a:r>
              <a:r>
                <a:rPr lang="en-US" sz="1000" dirty="0" smtClean="0"/>
                <a:t>)</a:t>
              </a:r>
              <a:endParaRPr lang="en-US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59442" y="2829504"/>
              <a:ext cx="84433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6297769" y="2615227"/>
            <a:ext cx="144463" cy="471488"/>
          </p:xfrm>
          <a:graphic>
            <a:graphicData uri="http://schemas.openxmlformats.org/presentationml/2006/ole">
              <p:oleObj spid="_x0000_s355374" name="CS ChemDraw Drawing" r:id="rId3" imgW="144521" imgH="471960" progId="ChemDraw.Document.6.0">
                <p:embed/>
              </p:oleObj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6958282" y="2622806"/>
            <a:ext cx="90487" cy="404813"/>
          </p:xfrm>
          <a:graphic>
            <a:graphicData uri="http://schemas.openxmlformats.org/presentationml/2006/ole">
              <p:oleObj spid="_x0000_s355375" name="CS ChemDraw Drawing" r:id="rId4" imgW="91035" imgH="405000" progId="ChemDraw.Document.6.0">
                <p:embed/>
              </p:oleObj>
            </a:graphicData>
          </a:graphic>
        </p:graphicFrame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7638446" y="2597048"/>
            <a:ext cx="90487" cy="404813"/>
          </p:xfrm>
          <a:graphic>
            <a:graphicData uri="http://schemas.openxmlformats.org/presentationml/2006/ole">
              <p:oleObj spid="_x0000_s355376" name="CS ChemDraw Drawing" r:id="rId5" imgW="91035" imgH="405000" progId="ChemDraw.Document.6.0">
                <p:embed/>
              </p:oleObj>
            </a:graphicData>
          </a:graphic>
        </p:graphicFrame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1493681" y="2304489"/>
            <a:ext cx="90488" cy="404813"/>
          </p:xfrm>
          <a:graphic>
            <a:graphicData uri="http://schemas.openxmlformats.org/presentationml/2006/ole">
              <p:oleObj spid="_x0000_s355377" name="CS ChemDraw Drawing" r:id="rId6" imgW="91035" imgH="405000" progId="ChemDraw.Document.6.0">
                <p:embed/>
              </p:oleObj>
            </a:graphicData>
          </a:graphic>
        </p:graphicFrame>
        <p:graphicFrame>
          <p:nvGraphicFramePr>
            <p:cNvPr id="45" name="Object 7"/>
            <p:cNvGraphicFramePr>
              <a:graphicFrameLocks noChangeAspect="1"/>
            </p:cNvGraphicFramePr>
            <p:nvPr/>
          </p:nvGraphicFramePr>
          <p:xfrm>
            <a:off x="2161393" y="2315782"/>
            <a:ext cx="90487" cy="404813"/>
          </p:xfrm>
          <a:graphic>
            <a:graphicData uri="http://schemas.openxmlformats.org/presentationml/2006/ole">
              <p:oleObj spid="_x0000_s355378" name="CS ChemDraw Drawing" r:id="rId7" imgW="91035" imgH="405000" progId="ChemDraw.Document.6.0">
                <p:embed/>
              </p:oleObj>
            </a:graphicData>
          </a:graphic>
        </p:graphicFrame>
        <p:graphicFrame>
          <p:nvGraphicFramePr>
            <p:cNvPr id="46" name="Object 8"/>
            <p:cNvGraphicFramePr>
              <a:graphicFrameLocks noChangeAspect="1"/>
            </p:cNvGraphicFramePr>
            <p:nvPr/>
          </p:nvGraphicFramePr>
          <p:xfrm>
            <a:off x="4041664" y="5763050"/>
            <a:ext cx="144462" cy="471487"/>
          </p:xfrm>
          <a:graphic>
            <a:graphicData uri="http://schemas.openxmlformats.org/presentationml/2006/ole">
              <p:oleObj spid="_x0000_s355379" name="CS ChemDraw Drawing" r:id="rId8" imgW="144521" imgH="471960" progId="ChemDraw.Document.6.0">
                <p:embed/>
              </p:oleObj>
            </a:graphicData>
          </a:graphic>
        </p:graphicFrame>
        <p:graphicFrame>
          <p:nvGraphicFramePr>
            <p:cNvPr id="47" name="Object 9"/>
            <p:cNvGraphicFramePr>
              <a:graphicFrameLocks noChangeAspect="1"/>
            </p:cNvGraphicFramePr>
            <p:nvPr/>
          </p:nvGraphicFramePr>
          <p:xfrm>
            <a:off x="4065386" y="4034710"/>
            <a:ext cx="144463" cy="471488"/>
          </p:xfrm>
          <a:graphic>
            <a:graphicData uri="http://schemas.openxmlformats.org/presentationml/2006/ole">
              <p:oleObj spid="_x0000_s355380" name="CS ChemDraw Drawing" r:id="rId9" imgW="144521" imgH="471960" progId="ChemDraw.Document.6.0">
                <p:embed/>
              </p:oleObj>
            </a:graphicData>
          </a:graphic>
        </p:graphicFrame>
        <p:graphicFrame>
          <p:nvGraphicFramePr>
            <p:cNvPr id="48" name="Object 10"/>
            <p:cNvGraphicFramePr>
              <a:graphicFrameLocks noChangeAspect="1"/>
            </p:cNvGraphicFramePr>
            <p:nvPr/>
          </p:nvGraphicFramePr>
          <p:xfrm>
            <a:off x="4063441" y="3531002"/>
            <a:ext cx="144462" cy="471488"/>
          </p:xfrm>
          <a:graphic>
            <a:graphicData uri="http://schemas.openxmlformats.org/presentationml/2006/ole">
              <p:oleObj spid="_x0000_s355381" name="CS ChemDraw Drawing" r:id="rId10" imgW="144521" imgH="471960" progId="ChemDraw.Document.6.0">
                <p:embed/>
              </p:oleObj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6570546" y="3808312"/>
            <a:ext cx="618885" cy="31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</a:t>
            </a:r>
            <a:r>
              <a:rPr lang="en-US" sz="1000" baseline="-25000" dirty="0" smtClean="0"/>
              <a:t>1</a:t>
            </a:r>
            <a:endParaRPr lang="en-US" sz="1000" dirty="0"/>
          </a:p>
        </p:txBody>
      </p:sp>
      <p:graphicFrame>
        <p:nvGraphicFramePr>
          <p:cNvPr id="52" name="Object 9"/>
          <p:cNvGraphicFramePr>
            <a:graphicFrameLocks noChangeAspect="1"/>
          </p:cNvGraphicFramePr>
          <p:nvPr/>
        </p:nvGraphicFramePr>
        <p:xfrm>
          <a:off x="7951528" y="3475629"/>
          <a:ext cx="81697" cy="266637"/>
        </p:xfrm>
        <a:graphic>
          <a:graphicData uri="http://schemas.openxmlformats.org/presentationml/2006/ole">
            <p:oleObj spid="_x0000_s355382" name="CS ChemDraw Drawing" r:id="rId11" imgW="144521" imgH="4719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86" name="Rectangle 85"/>
          <p:cNvSpPr/>
          <p:nvPr/>
        </p:nvSpPr>
        <p:spPr>
          <a:xfrm>
            <a:off x="933717" y="1875796"/>
            <a:ext cx="7231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Use projection operator to generate SALC.</a:t>
            </a:r>
          </a:p>
          <a:p>
            <a:pPr marL="347663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Projection operators constitute a method of generating the symmetry allowed combinations. </a:t>
            </a:r>
          </a:p>
          <a:p>
            <a:pPr marL="347663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Taking one AO and projecting it out using symmetry. </a:t>
            </a:r>
          </a:p>
          <a:p>
            <a:pPr marL="347663" indent="-231775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193183" y="1442434"/>
            <a:ext cx="859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Symmetry adapted linear combination of atomic </a:t>
            </a:r>
            <a:r>
              <a:rPr lang="en-US" sz="2400" dirty="0" err="1" smtClean="0">
                <a:solidFill>
                  <a:srgbClr val="FF0000"/>
                </a:solidFill>
              </a:rPr>
              <a:t>orbitals</a:t>
            </a:r>
            <a:r>
              <a:rPr lang="en-US" sz="2400" dirty="0" smtClean="0">
                <a:solidFill>
                  <a:srgbClr val="FF0000"/>
                </a:solidFill>
              </a:rPr>
              <a:t> (SALC)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74665" y="4762480"/>
            <a:ext cx="6153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</a:t>
            </a:r>
            <a:r>
              <a:rPr lang="en-US" b="1" baseline="30000" dirty="0" smtClean="0"/>
              <a:t>i</a:t>
            </a:r>
            <a:r>
              <a:rPr lang="en-US" dirty="0" smtClean="0"/>
              <a:t> is the projection operator</a:t>
            </a:r>
          </a:p>
          <a:p>
            <a:r>
              <a:rPr lang="en-US" b="1" dirty="0" err="1" smtClean="0"/>
              <a:t>l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is the dimension of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="1" dirty="0" smtClean="0"/>
              <a:t>h</a:t>
            </a:r>
            <a:r>
              <a:rPr lang="en-US" dirty="0" smtClean="0"/>
              <a:t> is the order of the group</a:t>
            </a:r>
          </a:p>
          <a:p>
            <a:r>
              <a:rPr lang="en-US" b="1" dirty="0" err="1" smtClean="0"/>
              <a:t>i</a:t>
            </a:r>
            <a:r>
              <a:rPr lang="en-US" dirty="0" smtClean="0"/>
              <a:t> is an irreducible representation of the group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 is an operation of the group</a:t>
            </a:r>
          </a:p>
          <a:p>
            <a:r>
              <a:rPr lang="en-US" dirty="0" err="1" smtClean="0"/>
              <a:t>χi</a:t>
            </a:r>
            <a:r>
              <a:rPr lang="en-US" dirty="0" smtClean="0"/>
              <a:t> (R) is the character of R in the </a:t>
            </a:r>
            <a:r>
              <a:rPr lang="en-US" dirty="0" err="1" smtClean="0"/>
              <a:t>ith</a:t>
            </a:r>
            <a:r>
              <a:rPr lang="en-US" dirty="0" smtClean="0"/>
              <a:t> irreducible representation</a:t>
            </a:r>
          </a:p>
          <a:p>
            <a:r>
              <a:rPr lang="en-US" b="1" dirty="0" smtClean="0"/>
              <a:t>(R)</a:t>
            </a:r>
            <a:r>
              <a:rPr lang="en-US" b="1" i="1" dirty="0" smtClean="0"/>
              <a:t> </a:t>
            </a:r>
            <a:r>
              <a:rPr lang="en-US" dirty="0" smtClean="0"/>
              <a:t>non-symmetry-adapted basis </a:t>
            </a:r>
            <a:endParaRPr lang="en-US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258" y="3554568"/>
            <a:ext cx="5201062" cy="11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27" y="1379067"/>
            <a:ext cx="5201062" cy="11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92427" y="2933748"/>
            <a:ext cx="788187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2400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sz="24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atomic </a:t>
            </a:r>
            <a:r>
              <a:rPr lang="en-US" sz="22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orbitals</a:t>
            </a: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in the molecule into sets which are equivalent by symmetry</a:t>
            </a:r>
            <a:endParaRPr lang="en-US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sz="22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22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611" y="4739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771" y="426267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52" y="4878707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8490" y="4597372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81064" y="3886887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9700" y="3708729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4224" y="4247494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8940" y="4700403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9950" y="4515804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8" y="4863682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41036" y="4736892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41674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0277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668" y="519838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0079" y="519859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4699" y="5859889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30" y="5879600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946" y="2448932"/>
            <a:ext cx="3924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000781" y="3946708"/>
            <a:ext cx="645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 </a:t>
            </a:r>
            <a:r>
              <a:rPr lang="en-US" sz="2000" dirty="0" smtClean="0"/>
              <a:t>= 1/4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33" name="Oval 32"/>
          <p:cNvSpPr/>
          <p:nvPr/>
        </p:nvSpPr>
        <p:spPr>
          <a:xfrm>
            <a:off x="3794916" y="4023412"/>
            <a:ext cx="270310" cy="265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1415" y="2501554"/>
            <a:ext cx="1998629" cy="47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57284" y="3081108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52194" y="4019119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9" grpId="0"/>
      <p:bldP spid="20" grpId="0"/>
      <p:bldP spid="22" grpId="0" animBg="1"/>
      <p:bldP spid="23" grpId="0" animBg="1"/>
      <p:bldP spid="24" grpId="0"/>
      <p:bldP spid="25" grpId="0"/>
      <p:bldP spid="26" grpId="0"/>
      <p:bldP spid="27" grpId="0"/>
      <p:bldP spid="29" grpId="0"/>
      <p:bldP spid="33" grpId="0" animBg="1"/>
      <p:bldP spid="34" grpId="0" animBg="1"/>
      <p:bldP spid="35" grpId="0" animBg="1"/>
      <p:bldP spid="3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611" y="4739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771" y="426267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52" y="4878707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8490" y="4597372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81064" y="3886887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9700" y="3708729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4224" y="4247494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8940" y="4700403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9950" y="4515804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8" y="4863682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41036" y="4736892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41674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0277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668" y="519838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0079" y="519859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4699" y="5859889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30" y="5879600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946" y="2448932"/>
            <a:ext cx="3924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4825227" y="3044282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208988" y="4008047"/>
            <a:ext cx="285964" cy="28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94499" y="4008051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15613" y="4018784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6013" y="5253010"/>
            <a:ext cx="474079" cy="4652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52961" y="2614986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00781" y="3946708"/>
            <a:ext cx="645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 </a:t>
            </a:r>
            <a:r>
              <a:rPr lang="en-US" sz="2000" dirty="0" smtClean="0"/>
              <a:t>= 1/4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08699" y="833677"/>
            <a:ext cx="85693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r>
              <a:rPr lang="en-US" altLang="zh-TW" b="1" dirty="0" smtClean="0"/>
              <a:t> </a:t>
            </a:r>
            <a:endParaRPr lang="en-US" altLang="zh-TW" dirty="0"/>
          </a:p>
          <a:p>
            <a:pPr marL="457200" indent="-457200">
              <a:buFontTx/>
              <a:buAutoNum type="arabicPeriod"/>
            </a:pPr>
            <a:r>
              <a:rPr lang="en-US" altLang="zh-TW" b="1" dirty="0" smtClean="0"/>
              <a:t>ATOMIC ORBITALS </a:t>
            </a:r>
            <a:r>
              <a:rPr lang="en-US" altLang="zh-TW" dirty="0" smtClean="0"/>
              <a:t>of different </a:t>
            </a:r>
            <a:r>
              <a:rPr lang="en-US" altLang="zh-TW" dirty="0"/>
              <a:t>atoms combine to create </a:t>
            </a:r>
            <a:r>
              <a:rPr lang="en-US" altLang="zh-TW" b="1" dirty="0"/>
              <a:t>MOLECULAR </a:t>
            </a:r>
            <a:r>
              <a:rPr lang="en-US" altLang="zh-TW" b="1" dirty="0" smtClean="0"/>
              <a:t>ORBITALS</a:t>
            </a:r>
          </a:p>
          <a:p>
            <a:pPr marL="457200" indent="-457200"/>
            <a:r>
              <a:rPr lang="en-US" altLang="zh-TW" b="1" dirty="0" smtClean="0"/>
              <a:t> </a:t>
            </a:r>
            <a:endParaRPr lang="en-US" altLang="zh-TW" b="1" dirty="0"/>
          </a:p>
          <a:p>
            <a:pPr marL="457200" indent="-457200">
              <a:buFontTx/>
              <a:buAutoNum type="arabicPeriod" startAt="2"/>
            </a:pPr>
            <a:r>
              <a:rPr lang="en-US" altLang="zh-TW" dirty="0" smtClean="0"/>
              <a:t>The number of </a:t>
            </a:r>
            <a:r>
              <a:rPr lang="en-US" altLang="zh-TW" b="1" dirty="0" smtClean="0"/>
              <a:t>ATOMIC ORBITALS </a:t>
            </a:r>
            <a:r>
              <a:rPr lang="en-US" altLang="zh-TW" dirty="0" smtClean="0"/>
              <a:t>= the number of </a:t>
            </a:r>
            <a:r>
              <a:rPr lang="en-US" altLang="zh-TW" b="1" dirty="0" smtClean="0"/>
              <a:t>MOLECULAR ORBITALS</a:t>
            </a:r>
          </a:p>
          <a:p>
            <a:pPr marL="457200" indent="-457200">
              <a:buFontTx/>
              <a:buAutoNum type="arabicPeriod" startAt="2"/>
            </a:pPr>
            <a:endParaRPr lang="en-US" altLang="zh-TW" b="1" dirty="0" smtClean="0"/>
          </a:p>
          <a:p>
            <a:pPr marL="457200" indent="-457200">
              <a:buAutoNum type="arabicPeriod" startAt="2"/>
            </a:pPr>
            <a:r>
              <a:rPr lang="en-US" altLang="zh-TW" dirty="0" smtClean="0"/>
              <a:t>Electrons </a:t>
            </a:r>
            <a:r>
              <a:rPr lang="en-US" altLang="zh-TW" dirty="0"/>
              <a:t>in these </a:t>
            </a:r>
            <a:r>
              <a:rPr lang="en-US" altLang="zh-TW" b="1" dirty="0"/>
              <a:t>MOLECULAR ORBITALS </a:t>
            </a:r>
            <a:r>
              <a:rPr lang="en-US" altLang="zh-TW" dirty="0" smtClean="0"/>
              <a:t>are shared by the </a:t>
            </a:r>
            <a:r>
              <a:rPr lang="en-US" altLang="zh-TW" dirty="0"/>
              <a:t>molecule as whole </a:t>
            </a:r>
            <a:endParaRPr lang="en-US" altLang="zh-TW" dirty="0" smtClean="0"/>
          </a:p>
          <a:p>
            <a:pPr marL="457200" indent="-457200">
              <a:buAutoNum type="arabicPeriod" startAt="2"/>
            </a:pPr>
            <a:endParaRPr lang="en-US" altLang="zh-TW" dirty="0" smtClean="0"/>
          </a:p>
          <a:p>
            <a:pPr marL="457200" indent="-457200">
              <a:buAutoNum type="arabicPeriod" startAt="2"/>
            </a:pPr>
            <a:r>
              <a:rPr lang="en-US" altLang="zh-TW" b="1" dirty="0" smtClean="0"/>
              <a:t>MOLECULAR ORBITALS</a:t>
            </a:r>
            <a:r>
              <a:rPr lang="en-US" altLang="zh-TW" dirty="0" smtClean="0"/>
              <a:t> </a:t>
            </a:r>
            <a:r>
              <a:rPr lang="en-US" altLang="zh-TW" dirty="0"/>
              <a:t>can be constructed from </a:t>
            </a:r>
            <a:r>
              <a:rPr lang="en-US" altLang="zh-TW" dirty="0" smtClean="0"/>
              <a:t>Linear Combination </a:t>
            </a:r>
            <a:r>
              <a:rPr lang="en-US" altLang="zh-TW" dirty="0"/>
              <a:t>of </a:t>
            </a:r>
            <a:r>
              <a:rPr lang="en-US" altLang="zh-TW" dirty="0" smtClean="0"/>
              <a:t>Atomic </a:t>
            </a:r>
            <a:r>
              <a:rPr lang="en-US" altLang="zh-TW" dirty="0" err="1" smtClean="0"/>
              <a:t>Orbitals</a:t>
            </a:r>
            <a:r>
              <a:rPr lang="en-US" altLang="zh-TW" dirty="0" smtClean="0"/>
              <a:t> (</a:t>
            </a:r>
            <a:r>
              <a:rPr lang="en-US" altLang="zh-TW" dirty="0" smtClean="0"/>
              <a:t>LCAO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Molecular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Theory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6633" y="3967829"/>
            <a:ext cx="7047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2000" b="1" dirty="0" smtClean="0">
                <a:latin typeface="Symbol" pitchFamily="18" charset="2"/>
              </a:rPr>
              <a:t>Y</a:t>
            </a:r>
            <a:r>
              <a:rPr kumimoji="0" lang="en-US" altLang="zh-TW" sz="2000" dirty="0" smtClean="0">
                <a:latin typeface="Symbol" pitchFamily="18" charset="2"/>
              </a:rPr>
              <a:t> </a:t>
            </a:r>
            <a:r>
              <a:rPr kumimoji="0" lang="en-US" altLang="zh-TW" sz="2000" dirty="0">
                <a:latin typeface="Symbol" pitchFamily="18" charset="2"/>
              </a:rPr>
              <a:t>= </a:t>
            </a:r>
            <a:r>
              <a:rPr kumimoji="0" lang="en-US" altLang="zh-TW" sz="2000" dirty="0" err="1"/>
              <a:t>c</a:t>
            </a:r>
            <a:r>
              <a:rPr kumimoji="0" lang="en-US" altLang="zh-TW" sz="2000" baseline="-25000" dirty="0" err="1"/>
              <a:t>a</a:t>
            </a:r>
            <a:r>
              <a:rPr kumimoji="0" lang="en-US" altLang="zh-TW" sz="2000" dirty="0" err="1">
                <a:latin typeface="Symbol" pitchFamily="18" charset="2"/>
              </a:rPr>
              <a:t>y</a:t>
            </a:r>
            <a:r>
              <a:rPr kumimoji="0" lang="en-US" altLang="zh-TW" sz="2000" baseline="-25000" dirty="0" err="1"/>
              <a:t>a</a:t>
            </a:r>
            <a:r>
              <a:rPr kumimoji="0" lang="en-US" altLang="zh-TW" sz="2000" dirty="0">
                <a:latin typeface="Symbol" pitchFamily="18" charset="2"/>
              </a:rPr>
              <a:t>  + </a:t>
            </a:r>
            <a:r>
              <a:rPr kumimoji="0" lang="en-US" altLang="zh-TW" sz="2000" dirty="0" err="1"/>
              <a:t>c</a:t>
            </a:r>
            <a:r>
              <a:rPr kumimoji="0" lang="en-US" altLang="zh-TW" sz="2000" baseline="-25000" dirty="0" err="1"/>
              <a:t>b</a:t>
            </a:r>
            <a:r>
              <a:rPr kumimoji="0" lang="en-US" altLang="zh-TW" sz="2000" dirty="0" err="1">
                <a:latin typeface="Symbol" pitchFamily="18" charset="2"/>
              </a:rPr>
              <a:t>y</a:t>
            </a:r>
            <a:r>
              <a:rPr kumimoji="0" lang="en-US" altLang="zh-TW" sz="2000" baseline="-25000" dirty="0" err="1"/>
              <a:t>b</a:t>
            </a:r>
            <a:r>
              <a:rPr kumimoji="0" lang="en-US" altLang="zh-TW" sz="2000" dirty="0"/>
              <a:t> </a:t>
            </a:r>
            <a:r>
              <a:rPr kumimoji="0" lang="en-US" altLang="zh-TW" sz="2000" dirty="0" smtClean="0"/>
              <a:t>		 (</a:t>
            </a:r>
            <a:r>
              <a:rPr kumimoji="0" lang="en-US" altLang="zh-TW" sz="2000" dirty="0"/>
              <a:t>for diatomic molecules)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873" y="3591575"/>
            <a:ext cx="751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u="sng" dirty="0" smtClean="0"/>
              <a:t>LCAO</a:t>
            </a:r>
            <a:endParaRPr lang="en-US" sz="2000" b="1" u="sng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22850" y="4661204"/>
            <a:ext cx="7489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zh-TW" dirty="0" smtClean="0">
                <a:solidFill>
                  <a:schemeClr val="accent2"/>
                </a:solidFill>
              </a:rPr>
              <a:t>BONDING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Orbitals</a:t>
            </a:r>
            <a:r>
              <a:rPr lang="en-US" altLang="zh-TW" dirty="0" smtClean="0"/>
              <a:t> have </a:t>
            </a:r>
            <a:r>
              <a:rPr lang="en-US" altLang="zh-TW" dirty="0"/>
              <a:t>most of the electron </a:t>
            </a:r>
            <a:r>
              <a:rPr lang="en-US" altLang="zh-TW" dirty="0" smtClean="0"/>
              <a:t>density </a:t>
            </a:r>
            <a:r>
              <a:rPr lang="en-US" altLang="zh-TW" dirty="0"/>
              <a:t>between the </a:t>
            </a:r>
            <a:r>
              <a:rPr lang="en-US" altLang="zh-TW" dirty="0" smtClean="0"/>
              <a:t>two nuclei</a:t>
            </a:r>
            <a:endParaRPr lang="en-US" altLang="zh-TW" dirty="0"/>
          </a:p>
          <a:p>
            <a:pPr marL="457200" indent="-457200"/>
            <a:endParaRPr lang="en-US" altLang="zh-TW" dirty="0" smtClean="0"/>
          </a:p>
          <a:p>
            <a:pPr marL="457200" indent="-457200"/>
            <a:r>
              <a:rPr lang="en-US" altLang="zh-TW" dirty="0" smtClean="0">
                <a:solidFill>
                  <a:schemeClr val="accent2"/>
                </a:solidFill>
              </a:rPr>
              <a:t>ANTI-BONDING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Orbitals</a:t>
            </a:r>
            <a:r>
              <a:rPr lang="en-US" altLang="zh-TW" dirty="0" smtClean="0"/>
              <a:t> have a node between the two nuclei</a:t>
            </a:r>
            <a:endParaRPr lang="en-US" altLang="zh-TW" dirty="0"/>
          </a:p>
          <a:p>
            <a:pPr marL="457200" indent="-457200"/>
            <a:endParaRPr lang="en-US" altLang="zh-TW" dirty="0"/>
          </a:p>
          <a:p>
            <a:pPr marL="457200" indent="-457200"/>
            <a:r>
              <a:rPr lang="en-US" altLang="zh-TW" dirty="0" smtClean="0">
                <a:solidFill>
                  <a:schemeClr val="accent2"/>
                </a:solidFill>
              </a:rPr>
              <a:t>NONBONDING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Orbitals</a:t>
            </a:r>
            <a:r>
              <a:rPr lang="en-US" altLang="zh-TW" dirty="0" smtClean="0"/>
              <a:t> are essentially the same as if it was only one nuclei</a:t>
            </a:r>
            <a:endParaRPr lang="en-US" altLang="zh-TW" dirty="0"/>
          </a:p>
          <a:p>
            <a:pPr marL="457200" indent="-457200"/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00781" y="3946708"/>
            <a:ext cx="645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 </a:t>
            </a:r>
            <a:r>
              <a:rPr lang="en-US" sz="2000" dirty="0" smtClean="0"/>
              <a:t>= 1/4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611" y="4739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771" y="426267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52" y="4878707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8490" y="4597372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81064" y="3886887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9700" y="3708729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4224" y="4247494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8940" y="4700403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9950" y="4515804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8" y="4863682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41036" y="4736892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41674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0277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668" y="519838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0079" y="519859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4699" y="5859889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30" y="5879600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946" y="2448932"/>
            <a:ext cx="3924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/>
        </p:nvSpPr>
        <p:spPr>
          <a:xfrm>
            <a:off x="5198718" y="3044282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80966" y="4033804"/>
            <a:ext cx="285964" cy="28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79356" y="4033808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64865" y="4044541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6013" y="5253010"/>
            <a:ext cx="474079" cy="4652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10541" y="2576348"/>
            <a:ext cx="362980" cy="3561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611" y="4739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771" y="426267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52" y="4878707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8490" y="4597372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81064" y="3886887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9700" y="3708729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4224" y="4247494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8940" y="4700403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9950" y="4515804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8" y="4863682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41036" y="4736892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41674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0277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668" y="519838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0079" y="519859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4699" y="5859889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30" y="5879600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3946" y="2448932"/>
            <a:ext cx="3924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ight Brace 30"/>
          <p:cNvSpPr/>
          <p:nvPr/>
        </p:nvSpPr>
        <p:spPr>
          <a:xfrm rot="5400000">
            <a:off x="4596358" y="4199353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00781" y="3946708"/>
            <a:ext cx="645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 </a:t>
            </a:r>
            <a:r>
              <a:rPr lang="en-US" sz="2000" dirty="0" smtClean="0"/>
              <a:t>= 1/4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4573946" y="457085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5817705" y="4197204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795293" y="4568708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3" name="Right Brace 42"/>
          <p:cNvSpPr/>
          <p:nvPr/>
        </p:nvSpPr>
        <p:spPr>
          <a:xfrm rot="5400000">
            <a:off x="7131349" y="4202260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108937" y="457376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5" name="Right Brace 44"/>
          <p:cNvSpPr/>
          <p:nvPr/>
        </p:nvSpPr>
        <p:spPr>
          <a:xfrm rot="5400000">
            <a:off x="8507244" y="4200111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484832" y="4571615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359242" y="5156918"/>
            <a:ext cx="3041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 </a:t>
            </a:r>
            <a:r>
              <a:rPr lang="en-US" sz="2000" dirty="0" smtClean="0"/>
              <a:t>= 1/4 [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+ 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3357096" y="5695682"/>
            <a:ext cx="2245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 </a:t>
            </a:r>
            <a:r>
              <a:rPr lang="en-US" sz="2000" dirty="0" smtClean="0"/>
              <a:t>= 1/4 [2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3380707" y="6157175"/>
            <a:ext cx="2245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A1  </a:t>
            </a:r>
            <a:r>
              <a:rPr lang="en-US" sz="2000" dirty="0" smtClean="0"/>
              <a:t>= 1/2 [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aphicFrame>
        <p:nvGraphicFramePr>
          <p:cNvPr id="410626" name="Object 2"/>
          <p:cNvGraphicFramePr>
            <a:graphicFrameLocks noChangeAspect="1"/>
          </p:cNvGraphicFramePr>
          <p:nvPr/>
        </p:nvGraphicFramePr>
        <p:xfrm>
          <a:off x="6854716" y="5529397"/>
          <a:ext cx="669096" cy="666431"/>
        </p:xfrm>
        <a:graphic>
          <a:graphicData uri="http://schemas.openxmlformats.org/presentationml/2006/ole">
            <p:oleObj spid="_x0000_s410641" name="CS ChemDraw Drawing" r:id="rId6" imgW="512982" imgH="513270" progId="ChemDraw.Document.6.0">
              <p:embed/>
            </p:oleObj>
          </a:graphicData>
        </a:graphic>
      </p:graphicFrame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7895359" y="5526043"/>
          <a:ext cx="669096" cy="666431"/>
        </p:xfrm>
        <a:graphic>
          <a:graphicData uri="http://schemas.openxmlformats.org/presentationml/2006/ole">
            <p:oleObj spid="_x0000_s410642" name="CS ChemDraw Drawing" r:id="rId7" imgW="512982" imgH="513270" progId="ChemDraw.Document.6.0">
              <p:embed/>
            </p:oleObj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6959043" y="5338270"/>
          <a:ext cx="1506872" cy="753436"/>
        </p:xfrm>
        <a:graphic>
          <a:graphicData uri="http://schemas.openxmlformats.org/presentationml/2006/ole">
            <p:oleObj spid="_x0000_s410643" name="CS ChemDraw Drawing" r:id="rId8" imgW="450852" imgH="225180" progId="ChemDraw.Document.6.0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514557" y="6154474"/>
            <a:ext cx="234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H1s </a:t>
            </a:r>
            <a:r>
              <a:rPr lang="en-US" sz="2800" dirty="0" err="1" smtClean="0">
                <a:solidFill>
                  <a:srgbClr val="FF0000"/>
                </a:solidFill>
              </a:rPr>
              <a:t>orbitals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611" y="4739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771" y="426267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52" y="4878707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8490" y="4597372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81064" y="3886887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9700" y="3708729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4224" y="4247494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8940" y="4700403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9950" y="4515804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8" y="4863682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41036" y="4736892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41674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0277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668" y="519838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0079" y="519859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4699" y="5859889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30" y="5879600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946" y="2448932"/>
            <a:ext cx="3924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756080" y="3946708"/>
            <a:ext cx="645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B1  </a:t>
            </a:r>
            <a:r>
              <a:rPr lang="en-US" sz="2000" dirty="0" smtClean="0"/>
              <a:t>= 1/4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33" name="Oval 32"/>
          <p:cNvSpPr/>
          <p:nvPr/>
        </p:nvSpPr>
        <p:spPr>
          <a:xfrm>
            <a:off x="3563094" y="4023412"/>
            <a:ext cx="270310" cy="265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1415" y="2501554"/>
            <a:ext cx="1998629" cy="47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20372" y="4019119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850813" y="3452046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4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611" y="4739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771" y="426267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52" y="4878707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8490" y="4597372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81064" y="3886887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9700" y="3708729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4224" y="4247494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8940" y="4700403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9950" y="4515804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8" y="4863682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41036" y="4736892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41674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0277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668" y="519838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0079" y="519859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4699" y="5859889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30" y="5879600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946" y="2448932"/>
            <a:ext cx="3924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756080" y="3946708"/>
            <a:ext cx="645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B1  </a:t>
            </a:r>
            <a:r>
              <a:rPr lang="en-US" sz="2000" dirty="0" smtClean="0"/>
              <a:t>= 1/4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4825227" y="3430652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51408" y="4020926"/>
            <a:ext cx="285964" cy="280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11161" y="4008051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83791" y="4018784"/>
            <a:ext cx="285964" cy="2806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6013" y="5253010"/>
            <a:ext cx="474079" cy="4652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52961" y="2614986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6" grpId="0" animBg="1"/>
      <p:bldP spid="37" grpId="0" animBg="1"/>
      <p:bldP spid="3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611" y="4739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771" y="426267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52" y="4878707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8490" y="4597372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81064" y="3886887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9700" y="3708729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4224" y="4247494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8940" y="4700403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9950" y="4515804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8" y="4863682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41036" y="4736892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41674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0277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668" y="519838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0079" y="519859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4699" y="5859889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30" y="5879600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946" y="2448932"/>
            <a:ext cx="3924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756080" y="3946708"/>
            <a:ext cx="645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B1  </a:t>
            </a:r>
            <a:r>
              <a:rPr lang="en-US" sz="2000" dirty="0" smtClean="0"/>
              <a:t>= 1/4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5211597" y="3443531"/>
            <a:ext cx="339200" cy="33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74912" y="4008046"/>
            <a:ext cx="307137" cy="301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24818" y="4020929"/>
            <a:ext cx="307137" cy="30139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10327" y="4031662"/>
            <a:ext cx="307137" cy="30139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6013" y="5253010"/>
            <a:ext cx="474079" cy="4652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23420" y="2614986"/>
            <a:ext cx="285964" cy="28061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7860137" y="5502232"/>
          <a:ext cx="717192" cy="717192"/>
        </p:xfrm>
        <a:graphic>
          <a:graphicData uri="http://schemas.openxmlformats.org/presentationml/2006/ole">
            <p:oleObj spid="_x0000_s411666" name="CS ChemDraw Drawing" r:id="rId4" imgW="513253" imgH="513270" progId="ChemDraw.Document.6.0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80308" y="1452677"/>
            <a:ext cx="40697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u="sng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generate SALCs, the steps are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group the similar AOs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 the rep. then </a:t>
            </a:r>
            <a:r>
              <a:rPr lang="en-US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irr</a:t>
            </a: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rep. for each set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23888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 projection operator for one basis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611" y="4739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771" y="4262670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52" y="4878707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48490" y="4597372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81064" y="3886887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9700" y="3708729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4224" y="4247494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68940" y="4700403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9950" y="4515804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568" y="4863682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41036" y="4736892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41674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0277" y="4958367"/>
            <a:ext cx="489397" cy="489397"/>
          </a:xfrm>
          <a:prstGeom prst="ellipse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7668" y="519838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70079" y="519859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4699" y="5859889"/>
            <a:ext cx="132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r>
              <a:rPr lang="en-US" sz="2800" dirty="0" smtClean="0">
                <a:solidFill>
                  <a:srgbClr val="008000"/>
                </a:solidFill>
              </a:rPr>
              <a:t> + B</a:t>
            </a:r>
            <a:r>
              <a:rPr lang="en-US" sz="2800" baseline="-25000" dirty="0" smtClean="0">
                <a:solidFill>
                  <a:srgbClr val="008000"/>
                </a:solidFill>
              </a:rPr>
              <a:t>1</a:t>
            </a:r>
            <a:endParaRPr lang="en-US" sz="2800" baseline="-250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30" y="5879600"/>
            <a:ext cx="80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1261" y="1307609"/>
            <a:ext cx="3390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3946" y="2448932"/>
            <a:ext cx="3924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ight Brace 30"/>
          <p:cNvSpPr/>
          <p:nvPr/>
        </p:nvSpPr>
        <p:spPr>
          <a:xfrm rot="5400000">
            <a:off x="4364536" y="4199353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42124" y="457085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5663157" y="4197204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40745" y="4568708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3" name="Right Brace 42"/>
          <p:cNvSpPr/>
          <p:nvPr/>
        </p:nvSpPr>
        <p:spPr>
          <a:xfrm rot="5400000">
            <a:off x="6963922" y="4202260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41510" y="457376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5" name="Right Brace 44"/>
          <p:cNvSpPr/>
          <p:nvPr/>
        </p:nvSpPr>
        <p:spPr>
          <a:xfrm rot="5400000">
            <a:off x="8391333" y="4200111"/>
            <a:ext cx="311596" cy="51096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68921" y="4571615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359242" y="5156918"/>
            <a:ext cx="3041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B1  </a:t>
            </a:r>
            <a:r>
              <a:rPr lang="en-US" sz="2000" dirty="0" smtClean="0"/>
              <a:t>= 1/4 [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- 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3357096" y="5695682"/>
            <a:ext cx="2245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B1  </a:t>
            </a:r>
            <a:r>
              <a:rPr lang="en-US" sz="2000" dirty="0" smtClean="0"/>
              <a:t>= 1/4 [2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- 2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49" name="Rectangle 48"/>
          <p:cNvSpPr/>
          <p:nvPr/>
        </p:nvSpPr>
        <p:spPr>
          <a:xfrm>
            <a:off x="3380707" y="6157175"/>
            <a:ext cx="2245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B1  </a:t>
            </a:r>
            <a:r>
              <a:rPr lang="en-US" sz="2000" dirty="0" smtClean="0"/>
              <a:t>= 1/2 [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aphicFrame>
        <p:nvGraphicFramePr>
          <p:cNvPr id="410626" name="Object 2"/>
          <p:cNvGraphicFramePr>
            <a:graphicFrameLocks noChangeAspect="1"/>
          </p:cNvGraphicFramePr>
          <p:nvPr/>
        </p:nvGraphicFramePr>
        <p:xfrm>
          <a:off x="6854716" y="5529397"/>
          <a:ext cx="669096" cy="666431"/>
        </p:xfrm>
        <a:graphic>
          <a:graphicData uri="http://schemas.openxmlformats.org/presentationml/2006/ole">
            <p:oleObj spid="_x0000_s411667" name="CS ChemDraw Drawing" r:id="rId7" imgW="512982" imgH="513270" progId="ChemDraw.Document.6.0">
              <p:embed/>
            </p:oleObj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6959043" y="5338270"/>
          <a:ext cx="1506872" cy="753436"/>
        </p:xfrm>
        <a:graphic>
          <a:graphicData uri="http://schemas.openxmlformats.org/presentationml/2006/ole">
            <p:oleObj spid="_x0000_s411668" name="CS ChemDraw Drawing" r:id="rId8" imgW="450852" imgH="225180" progId="ChemDraw.Document.6.0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514557" y="6154474"/>
            <a:ext cx="234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H1s </a:t>
            </a:r>
            <a:r>
              <a:rPr lang="en-US" sz="2800" dirty="0" err="1" smtClean="0">
                <a:solidFill>
                  <a:srgbClr val="FF0000"/>
                </a:solidFill>
              </a:rPr>
              <a:t>orbitals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56080" y="3946708"/>
            <a:ext cx="6452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30000" dirty="0" smtClean="0"/>
              <a:t>B1  </a:t>
            </a:r>
            <a:r>
              <a:rPr lang="en-US" sz="2000" dirty="0" smtClean="0"/>
              <a:t>= 1/4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xz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((-1)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yz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/>
          <p:nvPr/>
        </p:nvCxnSpPr>
        <p:spPr>
          <a:xfrm>
            <a:off x="4800600" y="2838450"/>
            <a:ext cx="1294461" cy="73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9595" name="Object 43"/>
          <p:cNvGraphicFramePr>
            <a:graphicFrameLocks noChangeAspect="1"/>
          </p:cNvGraphicFramePr>
          <p:nvPr/>
        </p:nvGraphicFramePr>
        <p:xfrm>
          <a:off x="3337507" y="1662179"/>
          <a:ext cx="396875" cy="396875"/>
        </p:xfrm>
        <a:graphic>
          <a:graphicData uri="http://schemas.openxmlformats.org/presentationml/2006/ole">
            <p:oleObj spid="_x0000_s279740" name="CS ChemDraw Drawing" r:id="rId4" imgW="513253" imgH="513270" progId="ChemDraw.Document.6.0">
              <p:embed/>
            </p:oleObj>
          </a:graphicData>
        </a:graphic>
      </p:graphicFrame>
      <p:graphicFrame>
        <p:nvGraphicFramePr>
          <p:cNvPr id="279593" name="Object 41"/>
          <p:cNvGraphicFramePr>
            <a:graphicFrameLocks noChangeAspect="1"/>
          </p:cNvGraphicFramePr>
          <p:nvPr/>
        </p:nvGraphicFramePr>
        <p:xfrm>
          <a:off x="3285991" y="3169008"/>
          <a:ext cx="396875" cy="396875"/>
        </p:xfrm>
        <a:graphic>
          <a:graphicData uri="http://schemas.openxmlformats.org/presentationml/2006/ole">
            <p:oleObj spid="_x0000_s279741" name="CS ChemDraw Drawing" r:id="rId5" imgW="513253" imgH="513270" progId="ChemDraw.Document.6.0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9"/>
              <a:defRPr/>
            </a:pPr>
            <a:r>
              <a:rPr lang="en-US" sz="2400" dirty="0" smtClean="0"/>
              <a:t>Draw SALC with central atom.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0922" y="561866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825897" y="287637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6336" y="327347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289803" y="28849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339865" y="255637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B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801408" y="621166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915044" y="2553928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28935" y="5628068"/>
            <a:ext cx="5294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03774" y="28435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71329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426006" y="2850613"/>
            <a:ext cx="5294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68953" y="2538903"/>
            <a:ext cx="529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38156" y="597619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790941" y="5587285"/>
            <a:ext cx="1376183" cy="3885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8943" y="591393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816100" y="2537138"/>
            <a:ext cx="2107953" cy="34343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48889" y="3758879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16797" y="370949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952875" y="155444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52875" y="2054574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36964" y="207173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836964" y="156731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4803820" y="3773510"/>
            <a:ext cx="1324378" cy="18137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803820" y="2889250"/>
            <a:ext cx="1300766" cy="8585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52875" y="424398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36964" y="4256848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444840" y="1571223"/>
            <a:ext cx="1508035" cy="9766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816100" y="2073499"/>
            <a:ext cx="2150593" cy="4636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16100" y="2550017"/>
            <a:ext cx="2136775" cy="12234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2479964" y="2560750"/>
            <a:ext cx="1473850" cy="1702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14552" y="2058473"/>
            <a:ext cx="1328671" cy="8307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799526" y="1554050"/>
            <a:ext cx="2000519" cy="13098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797379" y="2863850"/>
            <a:ext cx="1964029" cy="13878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887633" y="282521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3959442" y="2829504"/>
            <a:ext cx="84433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297769" y="2615227"/>
          <a:ext cx="144463" cy="471488"/>
        </p:xfrm>
        <a:graphic>
          <a:graphicData uri="http://schemas.openxmlformats.org/presentationml/2006/ole">
            <p:oleObj spid="_x0000_s279742" name="CS ChemDraw Drawing" r:id="rId6" imgW="144521" imgH="471960" progId="ChemDraw.Document.6.0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958282" y="2622806"/>
          <a:ext cx="90487" cy="404813"/>
        </p:xfrm>
        <a:graphic>
          <a:graphicData uri="http://schemas.openxmlformats.org/presentationml/2006/ole">
            <p:oleObj spid="_x0000_s279743" name="CS ChemDraw Drawing" r:id="rId7" imgW="91035" imgH="405000" progId="ChemDraw.Document.6.0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638446" y="2597048"/>
          <a:ext cx="90487" cy="404813"/>
        </p:xfrm>
        <a:graphic>
          <a:graphicData uri="http://schemas.openxmlformats.org/presentationml/2006/ole">
            <p:oleObj spid="_x0000_s279744" name="CS ChemDraw Drawing" r:id="rId8" imgW="91035" imgH="405000" progId="ChemDraw.Document.6.0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93681" y="2304489"/>
          <a:ext cx="90488" cy="404813"/>
        </p:xfrm>
        <a:graphic>
          <a:graphicData uri="http://schemas.openxmlformats.org/presentationml/2006/ole">
            <p:oleObj spid="_x0000_s279745" name="CS ChemDraw Drawing" r:id="rId9" imgW="91035" imgH="405000" progId="ChemDraw.Document.6.0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161393" y="2315782"/>
          <a:ext cx="90487" cy="404813"/>
        </p:xfrm>
        <a:graphic>
          <a:graphicData uri="http://schemas.openxmlformats.org/presentationml/2006/ole">
            <p:oleObj spid="_x0000_s279746" name="CS ChemDraw Drawing" r:id="rId10" imgW="91035" imgH="405000" progId="ChemDraw.Document.6.0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041664" y="5763050"/>
          <a:ext cx="144462" cy="471487"/>
        </p:xfrm>
        <a:graphic>
          <a:graphicData uri="http://schemas.openxmlformats.org/presentationml/2006/ole">
            <p:oleObj spid="_x0000_s279747" name="CS ChemDraw Drawing" r:id="rId11" imgW="144521" imgH="471960" progId="ChemDraw.Document.6.0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065386" y="4034710"/>
          <a:ext cx="144463" cy="471488"/>
        </p:xfrm>
        <a:graphic>
          <a:graphicData uri="http://schemas.openxmlformats.org/presentationml/2006/ole">
            <p:oleObj spid="_x0000_s279748" name="CS ChemDraw Drawing" r:id="rId12" imgW="144521" imgH="471960" progId="ChemDraw.Document.6.0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063441" y="3531002"/>
          <a:ext cx="144462" cy="471488"/>
        </p:xfrm>
        <a:graphic>
          <a:graphicData uri="http://schemas.openxmlformats.org/presentationml/2006/ole">
            <p:oleObj spid="_x0000_s279749" name="CS ChemDraw Drawing" r:id="rId13" imgW="144521" imgH="471960" progId="ChemDraw.Document.6.0">
              <p:embed/>
            </p:oleObj>
          </a:graphicData>
        </a:graphic>
      </p:graphicFrame>
      <p:graphicFrame>
        <p:nvGraphicFramePr>
          <p:cNvPr id="279562" name="Object 10"/>
          <p:cNvGraphicFramePr>
            <a:graphicFrameLocks noChangeAspect="1"/>
          </p:cNvGraphicFramePr>
          <p:nvPr/>
        </p:nvGraphicFramePr>
        <p:xfrm>
          <a:off x="6221413" y="5408613"/>
          <a:ext cx="144462" cy="471487"/>
        </p:xfrm>
        <a:graphic>
          <a:graphicData uri="http://schemas.openxmlformats.org/presentationml/2006/ole">
            <p:oleObj spid="_x0000_s279750" name="CS ChemDraw Drawing" r:id="rId14" imgW="144521" imgH="471960" progId="ChemDraw.Document.6.0">
              <p:embed/>
            </p:oleObj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1190043" y="5190186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4203" y="4713817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O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29184" y="5329854"/>
            <a:ext cx="63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202922" y="5048519"/>
            <a:ext cx="5409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035496" y="4338034"/>
            <a:ext cx="0" cy="504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74132" y="415987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623372" y="5151550"/>
            <a:ext cx="273165" cy="231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74382" y="4966951"/>
            <a:ext cx="35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5314829"/>
            <a:ext cx="8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H</a:t>
            </a:r>
            <a:endParaRPr lang="en-US" sz="3600" dirty="0">
              <a:solidFill>
                <a:srgbClr val="008000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595468" y="5188039"/>
            <a:ext cx="303491" cy="31637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9563" name="Object 11"/>
          <p:cNvGraphicFramePr>
            <a:graphicFrameLocks noChangeAspect="1"/>
          </p:cNvGraphicFramePr>
          <p:nvPr/>
        </p:nvGraphicFramePr>
        <p:xfrm>
          <a:off x="6100205" y="3471079"/>
          <a:ext cx="322263" cy="946150"/>
        </p:xfrm>
        <a:graphic>
          <a:graphicData uri="http://schemas.openxmlformats.org/presentationml/2006/ole">
            <p:oleObj spid="_x0000_s279751" name="CS ChemDraw Drawing" r:id="rId15" imgW="322809" imgH="946080" progId="ChemDraw.Document.6.0">
              <p:embed/>
            </p:oleObj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1607713" y="4691239"/>
            <a:ext cx="38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aphicFrame>
        <p:nvGraphicFramePr>
          <p:cNvPr id="279564" name="Object 12"/>
          <p:cNvGraphicFramePr>
            <a:graphicFrameLocks noChangeAspect="1"/>
          </p:cNvGraphicFramePr>
          <p:nvPr/>
        </p:nvGraphicFramePr>
        <p:xfrm>
          <a:off x="7473191" y="3756471"/>
          <a:ext cx="944563" cy="322263"/>
        </p:xfrm>
        <a:graphic>
          <a:graphicData uri="http://schemas.openxmlformats.org/presentationml/2006/ole">
            <p:oleObj spid="_x0000_s279752" name="CS ChemDraw Drawing" r:id="rId16" imgW="944385" imgH="322650" progId="ChemDraw.Document.6.0">
              <p:embed/>
            </p:oleObj>
          </a:graphicData>
        </a:graphic>
      </p:graphicFrame>
      <p:graphicFrame>
        <p:nvGraphicFramePr>
          <p:cNvPr id="279565" name="Object 13"/>
          <p:cNvGraphicFramePr>
            <a:graphicFrameLocks noChangeAspect="1"/>
          </p:cNvGraphicFramePr>
          <p:nvPr/>
        </p:nvGraphicFramePr>
        <p:xfrm>
          <a:off x="6741533" y="3760027"/>
          <a:ext cx="493797" cy="464243"/>
        </p:xfrm>
        <a:graphic>
          <a:graphicData uri="http://schemas.openxmlformats.org/presentationml/2006/ole">
            <p:oleObj spid="_x0000_s279753" name="CS ChemDraw Drawing" r:id="rId17" imgW="636433" imgH="598590" progId="ChemDraw.Document.6.0">
              <p:embed/>
            </p:oleObj>
          </a:graphicData>
        </a:graphic>
      </p:graphicFrame>
      <p:graphicFrame>
        <p:nvGraphicFramePr>
          <p:cNvPr id="279566" name="Object 14"/>
          <p:cNvGraphicFramePr>
            <a:graphicFrameLocks noChangeAspect="1"/>
          </p:cNvGraphicFramePr>
          <p:nvPr/>
        </p:nvGraphicFramePr>
        <p:xfrm>
          <a:off x="1033708" y="3004401"/>
          <a:ext cx="397747" cy="397747"/>
        </p:xfrm>
        <a:graphic>
          <a:graphicData uri="http://schemas.openxmlformats.org/presentationml/2006/ole">
            <p:oleObj spid="_x0000_s279754" name="CS ChemDraw Drawing" r:id="rId18" imgW="512982" imgH="513270" progId="ChemDraw.Document.6.0">
              <p:embed/>
            </p:oleObj>
          </a:graphicData>
        </a:graphic>
      </p:graphicFrame>
      <p:graphicFrame>
        <p:nvGraphicFramePr>
          <p:cNvPr id="279567" name="Object 15"/>
          <p:cNvGraphicFramePr>
            <a:graphicFrameLocks noChangeAspect="1"/>
          </p:cNvGraphicFramePr>
          <p:nvPr/>
        </p:nvGraphicFramePr>
        <p:xfrm>
          <a:off x="1999624" y="2990414"/>
          <a:ext cx="397747" cy="397747"/>
        </p:xfrm>
        <a:graphic>
          <a:graphicData uri="http://schemas.openxmlformats.org/presentationml/2006/ole">
            <p:oleObj spid="_x0000_s279755" name="CS ChemDraw Drawing" r:id="rId19" imgW="513253" imgH="513270" progId="ChemDraw.Document.6.0">
              <p:embed/>
            </p:oleObj>
          </a:graphicData>
        </a:graphic>
      </p:graphicFrame>
      <p:graphicFrame>
        <p:nvGraphicFramePr>
          <p:cNvPr id="279568" name="Object 16"/>
          <p:cNvGraphicFramePr>
            <a:graphicFrameLocks noChangeAspect="1"/>
          </p:cNvGraphicFramePr>
          <p:nvPr/>
        </p:nvGraphicFramePr>
        <p:xfrm>
          <a:off x="1443440" y="3015357"/>
          <a:ext cx="398462" cy="396875"/>
        </p:xfrm>
        <a:graphic>
          <a:graphicData uri="http://schemas.openxmlformats.org/presentationml/2006/ole">
            <p:oleObj spid="_x0000_s279756" name="CS ChemDraw Drawing" r:id="rId20" imgW="512982" imgH="513270" progId="ChemDraw.Document.6.0">
              <p:embed/>
            </p:oleObj>
          </a:graphicData>
        </a:graphic>
      </p:graphicFrame>
      <p:graphicFrame>
        <p:nvGraphicFramePr>
          <p:cNvPr id="279569" name="Object 17"/>
          <p:cNvGraphicFramePr>
            <a:graphicFrameLocks noChangeAspect="1"/>
          </p:cNvGraphicFramePr>
          <p:nvPr/>
        </p:nvGraphicFramePr>
        <p:xfrm>
          <a:off x="2369041" y="2990850"/>
          <a:ext cx="398463" cy="396875"/>
        </p:xfrm>
        <a:graphic>
          <a:graphicData uri="http://schemas.openxmlformats.org/presentationml/2006/ole">
            <p:oleObj spid="_x0000_s279757" name="CS ChemDraw Drawing" r:id="rId21" imgW="512982" imgH="513270" progId="ChemDraw.Document.6.0">
              <p:embed/>
            </p:oleObj>
          </a:graphicData>
        </a:graphic>
      </p:graphicFrame>
      <p:graphicFrame>
        <p:nvGraphicFramePr>
          <p:cNvPr id="279570" name="Object 18"/>
          <p:cNvGraphicFramePr>
            <a:graphicFrameLocks noChangeAspect="1"/>
          </p:cNvGraphicFramePr>
          <p:nvPr/>
        </p:nvGraphicFramePr>
        <p:xfrm>
          <a:off x="3218177" y="5691322"/>
          <a:ext cx="398462" cy="396875"/>
        </p:xfrm>
        <a:graphic>
          <a:graphicData uri="http://schemas.openxmlformats.org/presentationml/2006/ole">
            <p:oleObj spid="_x0000_s279758" name="CS ChemDraw Drawing" r:id="rId22" imgW="512982" imgH="513270" progId="ChemDraw.Document.6.0">
              <p:embed/>
            </p:oleObj>
          </a:graphicData>
        </a:graphic>
      </p:graphicFrame>
      <p:graphicFrame>
        <p:nvGraphicFramePr>
          <p:cNvPr id="279571" name="Object 19"/>
          <p:cNvGraphicFramePr>
            <a:graphicFrameLocks noChangeAspect="1"/>
          </p:cNvGraphicFramePr>
          <p:nvPr/>
        </p:nvGraphicFramePr>
        <p:xfrm>
          <a:off x="3023036" y="5969805"/>
          <a:ext cx="398462" cy="396875"/>
        </p:xfrm>
        <a:graphic>
          <a:graphicData uri="http://schemas.openxmlformats.org/presentationml/2006/ole">
            <p:oleObj spid="_x0000_s279759" name="CS ChemDraw Drawing" r:id="rId23" imgW="512982" imgH="513270" progId="ChemDraw.Document.6.0">
              <p:embed/>
            </p:oleObj>
          </a:graphicData>
        </a:graphic>
      </p:graphicFrame>
      <p:graphicFrame>
        <p:nvGraphicFramePr>
          <p:cNvPr id="279572" name="Object 20"/>
          <p:cNvGraphicFramePr>
            <a:graphicFrameLocks noChangeAspect="1"/>
          </p:cNvGraphicFramePr>
          <p:nvPr/>
        </p:nvGraphicFramePr>
        <p:xfrm>
          <a:off x="3432611" y="5979330"/>
          <a:ext cx="398462" cy="396875"/>
        </p:xfrm>
        <a:graphic>
          <a:graphicData uri="http://schemas.openxmlformats.org/presentationml/2006/ole">
            <p:oleObj spid="_x0000_s279760" name="CS ChemDraw Drawing" r:id="rId24" imgW="512982" imgH="513270" progId="ChemDraw.Document.6.0">
              <p:embed/>
            </p:oleObj>
          </a:graphicData>
        </a:graphic>
      </p:graphicFrame>
      <p:graphicFrame>
        <p:nvGraphicFramePr>
          <p:cNvPr id="279573" name="Object 21"/>
          <p:cNvGraphicFramePr>
            <a:graphicFrameLocks noChangeAspect="1"/>
          </p:cNvGraphicFramePr>
          <p:nvPr/>
        </p:nvGraphicFramePr>
        <p:xfrm>
          <a:off x="4909961" y="2635585"/>
          <a:ext cx="493712" cy="463550"/>
        </p:xfrm>
        <a:graphic>
          <a:graphicData uri="http://schemas.openxmlformats.org/presentationml/2006/ole">
            <p:oleObj spid="_x0000_s279761" name="CS ChemDraw Drawing" r:id="rId25" imgW="636433" imgH="598590" progId="ChemDraw.Document.6.0">
              <p:embed/>
            </p:oleObj>
          </a:graphicData>
        </a:graphic>
      </p:graphicFrame>
      <p:graphicFrame>
        <p:nvGraphicFramePr>
          <p:cNvPr id="279575" name="Object 23"/>
          <p:cNvGraphicFramePr>
            <a:graphicFrameLocks noChangeAspect="1"/>
          </p:cNvGraphicFramePr>
          <p:nvPr/>
        </p:nvGraphicFramePr>
        <p:xfrm>
          <a:off x="3001784" y="3608299"/>
          <a:ext cx="398462" cy="396875"/>
        </p:xfrm>
        <a:graphic>
          <a:graphicData uri="http://schemas.openxmlformats.org/presentationml/2006/ole">
            <p:oleObj spid="_x0000_s279762" name="CS ChemDraw Drawing" r:id="rId26" imgW="512982" imgH="513270" progId="ChemDraw.Document.6.0">
              <p:embed/>
            </p:oleObj>
          </a:graphicData>
        </a:graphic>
      </p:graphicFrame>
      <p:graphicFrame>
        <p:nvGraphicFramePr>
          <p:cNvPr id="279576" name="Object 24"/>
          <p:cNvGraphicFramePr>
            <a:graphicFrameLocks noChangeAspect="1"/>
          </p:cNvGraphicFramePr>
          <p:nvPr/>
        </p:nvGraphicFramePr>
        <p:xfrm>
          <a:off x="3565907" y="3617824"/>
          <a:ext cx="398462" cy="396875"/>
        </p:xfrm>
        <a:graphic>
          <a:graphicData uri="http://schemas.openxmlformats.org/presentationml/2006/ole">
            <p:oleObj spid="_x0000_s279763" name="CS ChemDraw Drawing" r:id="rId27" imgW="512982" imgH="513270" progId="ChemDraw.Document.6.0">
              <p:embed/>
            </p:oleObj>
          </a:graphicData>
        </a:graphic>
      </p:graphicFrame>
      <p:graphicFrame>
        <p:nvGraphicFramePr>
          <p:cNvPr id="279577" name="Object 25"/>
          <p:cNvGraphicFramePr>
            <a:graphicFrameLocks noChangeAspect="1"/>
          </p:cNvGraphicFramePr>
          <p:nvPr/>
        </p:nvGraphicFramePr>
        <p:xfrm>
          <a:off x="4844515" y="4088729"/>
          <a:ext cx="944563" cy="322263"/>
        </p:xfrm>
        <a:graphic>
          <a:graphicData uri="http://schemas.openxmlformats.org/presentationml/2006/ole">
            <p:oleObj spid="_x0000_s279764" name="CS ChemDraw Drawing" r:id="rId28" imgW="944385" imgH="322650" progId="ChemDraw.Document.6.0">
              <p:embed/>
            </p:oleObj>
          </a:graphicData>
        </a:graphic>
      </p:graphicFrame>
      <p:graphicFrame>
        <p:nvGraphicFramePr>
          <p:cNvPr id="279578" name="Object 26"/>
          <p:cNvGraphicFramePr>
            <a:graphicFrameLocks noChangeAspect="1"/>
          </p:cNvGraphicFramePr>
          <p:nvPr/>
        </p:nvGraphicFramePr>
        <p:xfrm>
          <a:off x="4857213" y="4268385"/>
          <a:ext cx="396875" cy="396875"/>
        </p:xfrm>
        <a:graphic>
          <a:graphicData uri="http://schemas.openxmlformats.org/presentationml/2006/ole">
            <p:oleObj spid="_x0000_s279765" name="CS ChemDraw Drawing" r:id="rId29" imgW="513253" imgH="513270" progId="ChemDraw.Document.6.0">
              <p:embed/>
            </p:oleObj>
          </a:graphicData>
        </a:graphic>
      </p:graphicFrame>
      <p:graphicFrame>
        <p:nvGraphicFramePr>
          <p:cNvPr id="279579" name="Object 27"/>
          <p:cNvGraphicFramePr>
            <a:graphicFrameLocks noChangeAspect="1"/>
          </p:cNvGraphicFramePr>
          <p:nvPr/>
        </p:nvGraphicFramePr>
        <p:xfrm>
          <a:off x="5392940" y="4268385"/>
          <a:ext cx="398463" cy="396875"/>
        </p:xfrm>
        <a:graphic>
          <a:graphicData uri="http://schemas.openxmlformats.org/presentationml/2006/ole">
            <p:oleObj spid="_x0000_s279766" name="CS ChemDraw Drawing" r:id="rId30" imgW="512982" imgH="513270" progId="ChemDraw.Document.6.0">
              <p:embed/>
            </p:oleObj>
          </a:graphicData>
        </a:graphic>
      </p:graphicFrame>
      <p:graphicFrame>
        <p:nvGraphicFramePr>
          <p:cNvPr id="279581" name="Object 29"/>
          <p:cNvGraphicFramePr>
            <a:graphicFrameLocks noChangeAspect="1"/>
          </p:cNvGraphicFramePr>
          <p:nvPr/>
        </p:nvGraphicFramePr>
        <p:xfrm>
          <a:off x="3025575" y="2163808"/>
          <a:ext cx="398462" cy="396875"/>
        </p:xfrm>
        <a:graphic>
          <a:graphicData uri="http://schemas.openxmlformats.org/presentationml/2006/ole">
            <p:oleObj spid="_x0000_s279767" name="CS ChemDraw Drawing" r:id="rId31" imgW="512982" imgH="513270" progId="ChemDraw.Document.6.0">
              <p:embed/>
            </p:oleObj>
          </a:graphicData>
        </a:graphic>
      </p:graphicFrame>
      <p:graphicFrame>
        <p:nvGraphicFramePr>
          <p:cNvPr id="279582" name="Object 30"/>
          <p:cNvGraphicFramePr>
            <a:graphicFrameLocks noChangeAspect="1"/>
          </p:cNvGraphicFramePr>
          <p:nvPr/>
        </p:nvGraphicFramePr>
        <p:xfrm>
          <a:off x="3589137" y="2173333"/>
          <a:ext cx="398463" cy="396875"/>
        </p:xfrm>
        <a:graphic>
          <a:graphicData uri="http://schemas.openxmlformats.org/presentationml/2006/ole">
            <p:oleObj spid="_x0000_s279768" name="CS ChemDraw Drawing" r:id="rId32" imgW="512982" imgH="513270" progId="ChemDraw.Document.6.0">
              <p:embed/>
            </p:oleObj>
          </a:graphicData>
        </a:graphic>
      </p:graphicFrame>
      <p:graphicFrame>
        <p:nvGraphicFramePr>
          <p:cNvPr id="279583" name="Object 31"/>
          <p:cNvGraphicFramePr>
            <a:graphicFrameLocks noChangeAspect="1"/>
          </p:cNvGraphicFramePr>
          <p:nvPr/>
        </p:nvGraphicFramePr>
        <p:xfrm>
          <a:off x="4910293" y="1232213"/>
          <a:ext cx="946150" cy="322263"/>
        </p:xfrm>
        <a:graphic>
          <a:graphicData uri="http://schemas.openxmlformats.org/presentationml/2006/ole">
            <p:oleObj spid="_x0000_s279769" name="CS ChemDraw Drawing" r:id="rId33" imgW="946006" imgH="322650" progId="ChemDraw.Document.6.0">
              <p:embed/>
            </p:oleObj>
          </a:graphicData>
        </a:graphic>
      </p:graphicFrame>
      <p:graphicFrame>
        <p:nvGraphicFramePr>
          <p:cNvPr id="279584" name="Object 32"/>
          <p:cNvGraphicFramePr>
            <a:graphicFrameLocks noChangeAspect="1"/>
          </p:cNvGraphicFramePr>
          <p:nvPr/>
        </p:nvGraphicFramePr>
        <p:xfrm>
          <a:off x="4919996" y="1497683"/>
          <a:ext cx="396875" cy="396875"/>
        </p:xfrm>
        <a:graphic>
          <a:graphicData uri="http://schemas.openxmlformats.org/presentationml/2006/ole">
            <p:oleObj spid="_x0000_s279770" name="CS ChemDraw Drawing" r:id="rId34" imgW="513253" imgH="513270" progId="ChemDraw.Document.6.0">
              <p:embed/>
            </p:oleObj>
          </a:graphicData>
        </a:graphic>
      </p:graphicFrame>
      <p:graphicFrame>
        <p:nvGraphicFramePr>
          <p:cNvPr id="279585" name="Object 33"/>
          <p:cNvGraphicFramePr>
            <a:graphicFrameLocks noChangeAspect="1"/>
          </p:cNvGraphicFramePr>
          <p:nvPr/>
        </p:nvGraphicFramePr>
        <p:xfrm>
          <a:off x="5454984" y="1497683"/>
          <a:ext cx="398462" cy="396875"/>
        </p:xfrm>
        <a:graphic>
          <a:graphicData uri="http://schemas.openxmlformats.org/presentationml/2006/ole">
            <p:oleObj spid="_x0000_s279771" name="CS ChemDraw Drawing" r:id="rId35" imgW="512982" imgH="513270" progId="ChemDraw.Document.6.0">
              <p:embed/>
            </p:oleObj>
          </a:graphicData>
        </a:graphic>
      </p:graphicFrame>
      <p:graphicFrame>
        <p:nvGraphicFramePr>
          <p:cNvPr id="279587" name="Object 35"/>
          <p:cNvGraphicFramePr>
            <a:graphicFrameLocks noChangeAspect="1"/>
          </p:cNvGraphicFramePr>
          <p:nvPr/>
        </p:nvGraphicFramePr>
        <p:xfrm>
          <a:off x="6177857" y="6075408"/>
          <a:ext cx="398462" cy="396875"/>
        </p:xfrm>
        <a:graphic>
          <a:graphicData uri="http://schemas.openxmlformats.org/presentationml/2006/ole">
            <p:oleObj spid="_x0000_s279772" name="CS ChemDraw Drawing" r:id="rId36" imgW="512982" imgH="513270" progId="ChemDraw.Document.6.0">
              <p:embed/>
            </p:oleObj>
          </a:graphicData>
        </a:graphic>
      </p:graphicFrame>
      <p:graphicFrame>
        <p:nvGraphicFramePr>
          <p:cNvPr id="279589" name="Object 37"/>
          <p:cNvGraphicFramePr>
            <a:graphicFrameLocks noChangeAspect="1"/>
          </p:cNvGraphicFramePr>
          <p:nvPr/>
        </p:nvGraphicFramePr>
        <p:xfrm>
          <a:off x="4257006" y="2603500"/>
          <a:ext cx="144463" cy="471488"/>
        </p:xfrm>
        <a:graphic>
          <a:graphicData uri="http://schemas.openxmlformats.org/presentationml/2006/ole">
            <p:oleObj spid="_x0000_s279773" name="CS ChemDraw Drawing" r:id="rId37" imgW="144521" imgH="471960" progId="ChemDraw.Document.6.0">
              <p:embed/>
            </p:oleObj>
          </a:graphicData>
        </a:graphic>
      </p:graphicFrame>
      <p:graphicFrame>
        <p:nvGraphicFramePr>
          <p:cNvPr id="279592" name="Object 40"/>
          <p:cNvGraphicFramePr>
            <a:graphicFrameLocks noChangeAspect="1"/>
          </p:cNvGraphicFramePr>
          <p:nvPr/>
        </p:nvGraphicFramePr>
        <p:xfrm>
          <a:off x="3296992" y="2825502"/>
          <a:ext cx="371877" cy="994933"/>
        </p:xfrm>
        <a:graphic>
          <a:graphicData uri="http://schemas.openxmlformats.org/presentationml/2006/ole">
            <p:oleObj spid="_x0000_s279774" name="CS ChemDraw Drawing" r:id="rId38" imgW="180989" imgH="484380" progId="ChemDraw.Document.6.0">
              <p:embed/>
            </p:oleObj>
          </a:graphicData>
        </a:graphic>
      </p:graphicFrame>
      <p:graphicFrame>
        <p:nvGraphicFramePr>
          <p:cNvPr id="279594" name="Object 42"/>
          <p:cNvGraphicFramePr>
            <a:graphicFrameLocks noChangeAspect="1"/>
          </p:cNvGraphicFramePr>
          <p:nvPr/>
        </p:nvGraphicFramePr>
        <p:xfrm>
          <a:off x="3368295" y="1359325"/>
          <a:ext cx="322262" cy="946150"/>
        </p:xfrm>
        <a:graphic>
          <a:graphicData uri="http://schemas.openxmlformats.org/presentationml/2006/ole">
            <p:oleObj spid="_x0000_s279775" name="CS ChemDraw Drawing" r:id="rId39" imgW="322809" imgH="946080" progId="ChemDraw.Document.6.0">
              <p:embed/>
            </p:oleObj>
          </a:graphicData>
        </a:graphic>
      </p:graphicFrame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Generate SALCs of peripheral atoms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Draw peripheral atoms SALC with central atom orbital to generate bonding/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antibonding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807217" y="1154940"/>
            <a:ext cx="4381158" cy="3173389"/>
            <a:chOff x="1033708" y="1232213"/>
            <a:chExt cx="7350458" cy="5324133"/>
          </a:xfrm>
        </p:grpSpPr>
        <p:graphicFrame>
          <p:nvGraphicFramePr>
            <p:cNvPr id="49" name="Object 43"/>
            <p:cNvGraphicFramePr>
              <a:graphicFrameLocks noChangeAspect="1"/>
            </p:cNvGraphicFramePr>
            <p:nvPr/>
          </p:nvGraphicFramePr>
          <p:xfrm>
            <a:off x="3337507" y="1662179"/>
            <a:ext cx="396875" cy="396875"/>
          </p:xfrm>
          <a:graphic>
            <a:graphicData uri="http://schemas.openxmlformats.org/presentationml/2006/ole">
              <p:oleObj spid="_x0000_s412863" name="CS ChemDraw Drawing" r:id="rId3" imgW="513253" imgH="513270" progId="ChemDraw.Document.6.0">
                <p:embed/>
              </p:oleObj>
            </a:graphicData>
          </a:graphic>
        </p:graphicFrame>
        <p:graphicFrame>
          <p:nvGraphicFramePr>
            <p:cNvPr id="51" name="Object 41"/>
            <p:cNvGraphicFramePr>
              <a:graphicFrameLocks noChangeAspect="1"/>
            </p:cNvGraphicFramePr>
            <p:nvPr/>
          </p:nvGraphicFramePr>
          <p:xfrm>
            <a:off x="3285991" y="3169008"/>
            <a:ext cx="396875" cy="396875"/>
          </p:xfrm>
          <a:graphic>
            <a:graphicData uri="http://schemas.openxmlformats.org/presentationml/2006/ole">
              <p:oleObj spid="_x0000_s412864" name="CS ChemDraw Drawing" r:id="rId4" imgW="513253" imgH="513270" progId="ChemDraw.Document.6.0">
                <p:embed/>
              </p:oleObj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5840921" y="5618664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2s (A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25897" y="2876370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z</a:t>
              </a:r>
              <a:r>
                <a:rPr lang="en-US" sz="1200" dirty="0" smtClean="0"/>
                <a:t> (A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06336" y="3273472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y</a:t>
              </a:r>
              <a:r>
                <a:rPr lang="en-US" sz="1200" dirty="0" smtClean="0"/>
                <a:t> (B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289804" y="2884960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x</a:t>
              </a:r>
              <a:r>
                <a:rPr lang="en-US" sz="1200" dirty="0" smtClean="0"/>
                <a:t> (B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39864" y="2556375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    B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915044" y="2553928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128935" y="5628068"/>
              <a:ext cx="529457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103774" y="28435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771329" y="28506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426006" y="28506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268953" y="2538903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938156" y="5976192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790941" y="5587285"/>
              <a:ext cx="1376183" cy="3885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818943" y="5913931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816100" y="2537138"/>
              <a:ext cx="2107953" cy="343436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48889" y="3758879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816798" y="3709496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952875" y="1554445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952875" y="2054574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36965" y="2071735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36965" y="1567312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 flipV="1">
              <a:off x="4803820" y="3773510"/>
              <a:ext cx="1324378" cy="18137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803820" y="2889250"/>
              <a:ext cx="1300766" cy="85850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952875" y="4243982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836965" y="4256848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444840" y="1571223"/>
              <a:ext cx="1508035" cy="97664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816100" y="2073499"/>
              <a:ext cx="2150593" cy="46364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816100" y="2550017"/>
              <a:ext cx="2136775" cy="12234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479964" y="2560750"/>
              <a:ext cx="1473850" cy="17021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14552" y="2058473"/>
              <a:ext cx="1328671" cy="83077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799526" y="1554050"/>
              <a:ext cx="2000519" cy="1309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797379" y="2863850"/>
              <a:ext cx="1964029" cy="138787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887632" y="2825213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y</a:t>
              </a:r>
              <a:r>
                <a:rPr lang="en-US" sz="1200" dirty="0" smtClean="0"/>
                <a:t> (B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959442" y="2829504"/>
              <a:ext cx="84433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3"/>
            <p:cNvGraphicFramePr>
              <a:graphicFrameLocks noChangeAspect="1"/>
            </p:cNvGraphicFramePr>
            <p:nvPr/>
          </p:nvGraphicFramePr>
          <p:xfrm>
            <a:off x="6297769" y="2615227"/>
            <a:ext cx="144463" cy="471488"/>
          </p:xfrm>
          <a:graphic>
            <a:graphicData uri="http://schemas.openxmlformats.org/presentationml/2006/ole">
              <p:oleObj spid="_x0000_s412865" name="CS ChemDraw Drawing" r:id="rId5" imgW="144521" imgH="471960" progId="ChemDraw.Document.6.0">
                <p:embed/>
              </p:oleObj>
            </a:graphicData>
          </a:graphic>
        </p:graphicFrame>
        <p:graphicFrame>
          <p:nvGraphicFramePr>
            <p:cNvPr id="88" name="Object 4"/>
            <p:cNvGraphicFramePr>
              <a:graphicFrameLocks noChangeAspect="1"/>
            </p:cNvGraphicFramePr>
            <p:nvPr/>
          </p:nvGraphicFramePr>
          <p:xfrm>
            <a:off x="6958282" y="2622806"/>
            <a:ext cx="90487" cy="404813"/>
          </p:xfrm>
          <a:graphic>
            <a:graphicData uri="http://schemas.openxmlformats.org/presentationml/2006/ole">
              <p:oleObj spid="_x0000_s412866" name="CS ChemDraw Drawing" r:id="rId6" imgW="91035" imgH="405000" progId="ChemDraw.Document.6.0">
                <p:embed/>
              </p:oleObj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7638446" y="2597048"/>
            <a:ext cx="90487" cy="404813"/>
          </p:xfrm>
          <a:graphic>
            <a:graphicData uri="http://schemas.openxmlformats.org/presentationml/2006/ole">
              <p:oleObj spid="_x0000_s412867" name="CS ChemDraw Drawing" r:id="rId7" imgW="91035" imgH="405000" progId="ChemDraw.Document.6.0">
                <p:embed/>
              </p:oleObj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1493681" y="2304489"/>
            <a:ext cx="90488" cy="404813"/>
          </p:xfrm>
          <a:graphic>
            <a:graphicData uri="http://schemas.openxmlformats.org/presentationml/2006/ole">
              <p:oleObj spid="_x0000_s412868" name="CS ChemDraw Drawing" r:id="rId8" imgW="91035" imgH="405000" progId="ChemDraw.Document.6.0">
                <p:embed/>
              </p:oleObj>
            </a:graphicData>
          </a:graphic>
        </p:graphicFrame>
        <p:graphicFrame>
          <p:nvGraphicFramePr>
            <p:cNvPr id="91" name="Object 7"/>
            <p:cNvGraphicFramePr>
              <a:graphicFrameLocks noChangeAspect="1"/>
            </p:cNvGraphicFramePr>
            <p:nvPr/>
          </p:nvGraphicFramePr>
          <p:xfrm>
            <a:off x="2161393" y="2315782"/>
            <a:ext cx="90487" cy="404813"/>
          </p:xfrm>
          <a:graphic>
            <a:graphicData uri="http://schemas.openxmlformats.org/presentationml/2006/ole">
              <p:oleObj spid="_x0000_s412869" name="CS ChemDraw Drawing" r:id="rId9" imgW="91035" imgH="405000" progId="ChemDraw.Document.6.0">
                <p:embed/>
              </p:oleObj>
            </a:graphicData>
          </a:graphic>
        </p:graphicFrame>
        <p:graphicFrame>
          <p:nvGraphicFramePr>
            <p:cNvPr id="92" name="Object 8"/>
            <p:cNvGraphicFramePr>
              <a:graphicFrameLocks noChangeAspect="1"/>
            </p:cNvGraphicFramePr>
            <p:nvPr/>
          </p:nvGraphicFramePr>
          <p:xfrm>
            <a:off x="4041664" y="5763050"/>
            <a:ext cx="144462" cy="471487"/>
          </p:xfrm>
          <a:graphic>
            <a:graphicData uri="http://schemas.openxmlformats.org/presentationml/2006/ole">
              <p:oleObj spid="_x0000_s412870" name="CS ChemDraw Drawing" r:id="rId10" imgW="144521" imgH="471960" progId="ChemDraw.Document.6.0">
                <p:embed/>
              </p:oleObj>
            </a:graphicData>
          </a:graphic>
        </p:graphicFrame>
        <p:graphicFrame>
          <p:nvGraphicFramePr>
            <p:cNvPr id="93" name="Object 9"/>
            <p:cNvGraphicFramePr>
              <a:graphicFrameLocks noChangeAspect="1"/>
            </p:cNvGraphicFramePr>
            <p:nvPr/>
          </p:nvGraphicFramePr>
          <p:xfrm>
            <a:off x="4065386" y="4034710"/>
            <a:ext cx="144463" cy="471488"/>
          </p:xfrm>
          <a:graphic>
            <a:graphicData uri="http://schemas.openxmlformats.org/presentationml/2006/ole">
              <p:oleObj spid="_x0000_s412871" name="CS ChemDraw Drawing" r:id="rId11" imgW="144521" imgH="471960" progId="ChemDraw.Document.6.0">
                <p:embed/>
              </p:oleObj>
            </a:graphicData>
          </a:graphic>
        </p:graphicFrame>
        <p:graphicFrame>
          <p:nvGraphicFramePr>
            <p:cNvPr id="94" name="Object 10"/>
            <p:cNvGraphicFramePr>
              <a:graphicFrameLocks noChangeAspect="1"/>
            </p:cNvGraphicFramePr>
            <p:nvPr/>
          </p:nvGraphicFramePr>
          <p:xfrm>
            <a:off x="4063441" y="3531002"/>
            <a:ext cx="144462" cy="471488"/>
          </p:xfrm>
          <a:graphic>
            <a:graphicData uri="http://schemas.openxmlformats.org/presentationml/2006/ole">
              <p:oleObj spid="_x0000_s412872" name="CS ChemDraw Drawing" r:id="rId12" imgW="144521" imgH="471960" progId="ChemDraw.Document.6.0">
                <p:embed/>
              </p:oleObj>
            </a:graphicData>
          </a:graphic>
        </p:graphicFrame>
        <p:graphicFrame>
          <p:nvGraphicFramePr>
            <p:cNvPr id="95" name="Object 10"/>
            <p:cNvGraphicFramePr>
              <a:graphicFrameLocks noChangeAspect="1"/>
            </p:cNvGraphicFramePr>
            <p:nvPr/>
          </p:nvGraphicFramePr>
          <p:xfrm>
            <a:off x="6221413" y="5408613"/>
            <a:ext cx="144462" cy="471487"/>
          </p:xfrm>
          <a:graphic>
            <a:graphicData uri="http://schemas.openxmlformats.org/presentationml/2006/ole">
              <p:oleObj spid="_x0000_s412873" name="CS ChemDraw Drawing" r:id="rId13" imgW="144521" imgH="471960" progId="ChemDraw.Document.6.0">
                <p:embed/>
              </p:oleObj>
            </a:graphicData>
          </a:graphic>
        </p:graphicFrame>
        <p:graphicFrame>
          <p:nvGraphicFramePr>
            <p:cNvPr id="96" name="Object 11"/>
            <p:cNvGraphicFramePr>
              <a:graphicFrameLocks noChangeAspect="1"/>
            </p:cNvGraphicFramePr>
            <p:nvPr/>
          </p:nvGraphicFramePr>
          <p:xfrm>
            <a:off x="6100205" y="3471079"/>
            <a:ext cx="322263" cy="946150"/>
          </p:xfrm>
          <a:graphic>
            <a:graphicData uri="http://schemas.openxmlformats.org/presentationml/2006/ole">
              <p:oleObj spid="_x0000_s412874" name="CS ChemDraw Drawing" r:id="rId14" imgW="322809" imgH="946080" progId="ChemDraw.Document.6.0">
                <p:embed/>
              </p:oleObj>
            </a:graphicData>
          </a:graphic>
        </p:graphicFrame>
        <p:graphicFrame>
          <p:nvGraphicFramePr>
            <p:cNvPr id="97" name="Object 12"/>
            <p:cNvGraphicFramePr>
              <a:graphicFrameLocks noChangeAspect="1"/>
            </p:cNvGraphicFramePr>
            <p:nvPr/>
          </p:nvGraphicFramePr>
          <p:xfrm>
            <a:off x="7321938" y="3756470"/>
            <a:ext cx="944563" cy="322263"/>
          </p:xfrm>
          <a:graphic>
            <a:graphicData uri="http://schemas.openxmlformats.org/presentationml/2006/ole">
              <p:oleObj spid="_x0000_s412875" name="CS ChemDraw Drawing" r:id="rId15" imgW="944385" imgH="322650" progId="ChemDraw.Document.6.0">
                <p:embed/>
              </p:oleObj>
            </a:graphicData>
          </a:graphic>
        </p:graphicFrame>
        <p:graphicFrame>
          <p:nvGraphicFramePr>
            <p:cNvPr id="98" name="Object 13"/>
            <p:cNvGraphicFramePr>
              <a:graphicFrameLocks noChangeAspect="1"/>
            </p:cNvGraphicFramePr>
            <p:nvPr/>
          </p:nvGraphicFramePr>
          <p:xfrm>
            <a:off x="6741533" y="3760027"/>
            <a:ext cx="493797" cy="464243"/>
          </p:xfrm>
          <a:graphic>
            <a:graphicData uri="http://schemas.openxmlformats.org/presentationml/2006/ole">
              <p:oleObj spid="_x0000_s412876" name="CS ChemDraw Drawing" r:id="rId16" imgW="636433" imgH="598590" progId="ChemDraw.Document.6.0">
                <p:embed/>
              </p:oleObj>
            </a:graphicData>
          </a:graphic>
        </p:graphicFrame>
        <p:graphicFrame>
          <p:nvGraphicFramePr>
            <p:cNvPr id="99" name="Object 14"/>
            <p:cNvGraphicFramePr>
              <a:graphicFrameLocks noChangeAspect="1"/>
            </p:cNvGraphicFramePr>
            <p:nvPr/>
          </p:nvGraphicFramePr>
          <p:xfrm>
            <a:off x="1033708" y="3004401"/>
            <a:ext cx="397747" cy="397747"/>
          </p:xfrm>
          <a:graphic>
            <a:graphicData uri="http://schemas.openxmlformats.org/presentationml/2006/ole">
              <p:oleObj spid="_x0000_s412877" name="CS ChemDraw Drawing" r:id="rId17" imgW="512982" imgH="513270" progId="ChemDraw.Document.6.0">
                <p:embed/>
              </p:oleObj>
            </a:graphicData>
          </a:graphic>
        </p:graphicFrame>
        <p:graphicFrame>
          <p:nvGraphicFramePr>
            <p:cNvPr id="100" name="Object 15"/>
            <p:cNvGraphicFramePr>
              <a:graphicFrameLocks noChangeAspect="1"/>
            </p:cNvGraphicFramePr>
            <p:nvPr/>
          </p:nvGraphicFramePr>
          <p:xfrm>
            <a:off x="1999624" y="2990414"/>
            <a:ext cx="397747" cy="397747"/>
          </p:xfrm>
          <a:graphic>
            <a:graphicData uri="http://schemas.openxmlformats.org/presentationml/2006/ole">
              <p:oleObj spid="_x0000_s412878" name="CS ChemDraw Drawing" r:id="rId18" imgW="513253" imgH="513270" progId="ChemDraw.Document.6.0">
                <p:embed/>
              </p:oleObj>
            </a:graphicData>
          </a:graphic>
        </p:graphicFrame>
        <p:graphicFrame>
          <p:nvGraphicFramePr>
            <p:cNvPr id="101" name="Object 16"/>
            <p:cNvGraphicFramePr>
              <a:graphicFrameLocks noChangeAspect="1"/>
            </p:cNvGraphicFramePr>
            <p:nvPr/>
          </p:nvGraphicFramePr>
          <p:xfrm>
            <a:off x="1443440" y="3015357"/>
            <a:ext cx="398462" cy="396875"/>
          </p:xfrm>
          <a:graphic>
            <a:graphicData uri="http://schemas.openxmlformats.org/presentationml/2006/ole">
              <p:oleObj spid="_x0000_s412879" name="CS ChemDraw Drawing" r:id="rId19" imgW="512982" imgH="513270" progId="ChemDraw.Document.6.0">
                <p:embed/>
              </p:oleObj>
            </a:graphicData>
          </a:graphic>
        </p:graphicFrame>
        <p:graphicFrame>
          <p:nvGraphicFramePr>
            <p:cNvPr id="102" name="Object 17"/>
            <p:cNvGraphicFramePr>
              <a:graphicFrameLocks noChangeAspect="1"/>
            </p:cNvGraphicFramePr>
            <p:nvPr/>
          </p:nvGraphicFramePr>
          <p:xfrm>
            <a:off x="2369041" y="2990850"/>
            <a:ext cx="398463" cy="396875"/>
          </p:xfrm>
          <a:graphic>
            <a:graphicData uri="http://schemas.openxmlformats.org/presentationml/2006/ole">
              <p:oleObj spid="_x0000_s412880" name="CS ChemDraw Drawing" r:id="rId20" imgW="512982" imgH="513270" progId="ChemDraw.Document.6.0">
                <p:embed/>
              </p:oleObj>
            </a:graphicData>
          </a:graphic>
        </p:graphicFrame>
        <p:graphicFrame>
          <p:nvGraphicFramePr>
            <p:cNvPr id="103" name="Object 18"/>
            <p:cNvGraphicFramePr>
              <a:graphicFrameLocks noChangeAspect="1"/>
            </p:cNvGraphicFramePr>
            <p:nvPr/>
          </p:nvGraphicFramePr>
          <p:xfrm>
            <a:off x="3218177" y="5691322"/>
            <a:ext cx="398462" cy="396875"/>
          </p:xfrm>
          <a:graphic>
            <a:graphicData uri="http://schemas.openxmlformats.org/presentationml/2006/ole">
              <p:oleObj spid="_x0000_s412881" name="CS ChemDraw Drawing" r:id="rId21" imgW="512982" imgH="513270" progId="ChemDraw.Document.6.0">
                <p:embed/>
              </p:oleObj>
            </a:graphicData>
          </a:graphic>
        </p:graphicFrame>
        <p:graphicFrame>
          <p:nvGraphicFramePr>
            <p:cNvPr id="104" name="Object 19"/>
            <p:cNvGraphicFramePr>
              <a:graphicFrameLocks noChangeAspect="1"/>
            </p:cNvGraphicFramePr>
            <p:nvPr/>
          </p:nvGraphicFramePr>
          <p:xfrm>
            <a:off x="3023036" y="5969805"/>
            <a:ext cx="398462" cy="396875"/>
          </p:xfrm>
          <a:graphic>
            <a:graphicData uri="http://schemas.openxmlformats.org/presentationml/2006/ole">
              <p:oleObj spid="_x0000_s412882" name="CS ChemDraw Drawing" r:id="rId22" imgW="512982" imgH="513270" progId="ChemDraw.Document.6.0">
                <p:embed/>
              </p:oleObj>
            </a:graphicData>
          </a:graphic>
        </p:graphicFrame>
        <p:graphicFrame>
          <p:nvGraphicFramePr>
            <p:cNvPr id="105" name="Object 20"/>
            <p:cNvGraphicFramePr>
              <a:graphicFrameLocks noChangeAspect="1"/>
            </p:cNvGraphicFramePr>
            <p:nvPr/>
          </p:nvGraphicFramePr>
          <p:xfrm>
            <a:off x="3432611" y="5979330"/>
            <a:ext cx="398462" cy="396875"/>
          </p:xfrm>
          <a:graphic>
            <a:graphicData uri="http://schemas.openxmlformats.org/presentationml/2006/ole">
              <p:oleObj spid="_x0000_s412883" name="CS ChemDraw Drawing" r:id="rId23" imgW="512982" imgH="513270" progId="ChemDraw.Document.6.0">
                <p:embed/>
              </p:oleObj>
            </a:graphicData>
          </a:graphic>
        </p:graphicFrame>
        <p:graphicFrame>
          <p:nvGraphicFramePr>
            <p:cNvPr id="106" name="Object 21"/>
            <p:cNvGraphicFramePr>
              <a:graphicFrameLocks noChangeAspect="1"/>
            </p:cNvGraphicFramePr>
            <p:nvPr/>
          </p:nvGraphicFramePr>
          <p:xfrm>
            <a:off x="4909961" y="2635585"/>
            <a:ext cx="493712" cy="463550"/>
          </p:xfrm>
          <a:graphic>
            <a:graphicData uri="http://schemas.openxmlformats.org/presentationml/2006/ole">
              <p:oleObj spid="_x0000_s412884" name="CS ChemDraw Drawing" r:id="rId24" imgW="636433" imgH="598590" progId="ChemDraw.Document.6.0">
                <p:embed/>
              </p:oleObj>
            </a:graphicData>
          </a:graphic>
        </p:graphicFrame>
        <p:graphicFrame>
          <p:nvGraphicFramePr>
            <p:cNvPr id="107" name="Object 23"/>
            <p:cNvGraphicFramePr>
              <a:graphicFrameLocks noChangeAspect="1"/>
            </p:cNvGraphicFramePr>
            <p:nvPr/>
          </p:nvGraphicFramePr>
          <p:xfrm>
            <a:off x="3001784" y="3608299"/>
            <a:ext cx="398462" cy="396875"/>
          </p:xfrm>
          <a:graphic>
            <a:graphicData uri="http://schemas.openxmlformats.org/presentationml/2006/ole">
              <p:oleObj spid="_x0000_s412885" name="CS ChemDraw Drawing" r:id="rId25" imgW="512982" imgH="513270" progId="ChemDraw.Document.6.0">
                <p:embed/>
              </p:oleObj>
            </a:graphicData>
          </a:graphic>
        </p:graphicFrame>
        <p:graphicFrame>
          <p:nvGraphicFramePr>
            <p:cNvPr id="108" name="Object 24"/>
            <p:cNvGraphicFramePr>
              <a:graphicFrameLocks noChangeAspect="1"/>
            </p:cNvGraphicFramePr>
            <p:nvPr/>
          </p:nvGraphicFramePr>
          <p:xfrm>
            <a:off x="3565907" y="3617824"/>
            <a:ext cx="398462" cy="396875"/>
          </p:xfrm>
          <a:graphic>
            <a:graphicData uri="http://schemas.openxmlformats.org/presentationml/2006/ole">
              <p:oleObj spid="_x0000_s412886" name="CS ChemDraw Drawing" r:id="rId26" imgW="512982" imgH="513270" progId="ChemDraw.Document.6.0">
                <p:embed/>
              </p:oleObj>
            </a:graphicData>
          </a:graphic>
        </p:graphicFrame>
        <p:graphicFrame>
          <p:nvGraphicFramePr>
            <p:cNvPr id="109" name="Object 25"/>
            <p:cNvGraphicFramePr>
              <a:graphicFrameLocks noChangeAspect="1"/>
            </p:cNvGraphicFramePr>
            <p:nvPr/>
          </p:nvGraphicFramePr>
          <p:xfrm>
            <a:off x="4844515" y="4088729"/>
            <a:ext cx="944563" cy="322263"/>
          </p:xfrm>
          <a:graphic>
            <a:graphicData uri="http://schemas.openxmlformats.org/presentationml/2006/ole">
              <p:oleObj spid="_x0000_s412887" name="CS ChemDraw Drawing" r:id="rId27" imgW="944385" imgH="322650" progId="ChemDraw.Document.6.0">
                <p:embed/>
              </p:oleObj>
            </a:graphicData>
          </a:graphic>
        </p:graphicFrame>
        <p:graphicFrame>
          <p:nvGraphicFramePr>
            <p:cNvPr id="110" name="Object 26"/>
            <p:cNvGraphicFramePr>
              <a:graphicFrameLocks noChangeAspect="1"/>
            </p:cNvGraphicFramePr>
            <p:nvPr/>
          </p:nvGraphicFramePr>
          <p:xfrm>
            <a:off x="4857213" y="4268385"/>
            <a:ext cx="396875" cy="396875"/>
          </p:xfrm>
          <a:graphic>
            <a:graphicData uri="http://schemas.openxmlformats.org/presentationml/2006/ole">
              <p:oleObj spid="_x0000_s412888" name="CS ChemDraw Drawing" r:id="rId28" imgW="513253" imgH="513270" progId="ChemDraw.Document.6.0">
                <p:embed/>
              </p:oleObj>
            </a:graphicData>
          </a:graphic>
        </p:graphicFrame>
        <p:graphicFrame>
          <p:nvGraphicFramePr>
            <p:cNvPr id="111" name="Object 27"/>
            <p:cNvGraphicFramePr>
              <a:graphicFrameLocks noChangeAspect="1"/>
            </p:cNvGraphicFramePr>
            <p:nvPr/>
          </p:nvGraphicFramePr>
          <p:xfrm>
            <a:off x="5392940" y="4268385"/>
            <a:ext cx="398463" cy="396875"/>
          </p:xfrm>
          <a:graphic>
            <a:graphicData uri="http://schemas.openxmlformats.org/presentationml/2006/ole">
              <p:oleObj spid="_x0000_s412889" name="CS ChemDraw Drawing" r:id="rId29" imgW="512982" imgH="513270" progId="ChemDraw.Document.6.0">
                <p:embed/>
              </p:oleObj>
            </a:graphicData>
          </a:graphic>
        </p:graphicFrame>
        <p:graphicFrame>
          <p:nvGraphicFramePr>
            <p:cNvPr id="112" name="Object 29"/>
            <p:cNvGraphicFramePr>
              <a:graphicFrameLocks noChangeAspect="1"/>
            </p:cNvGraphicFramePr>
            <p:nvPr/>
          </p:nvGraphicFramePr>
          <p:xfrm>
            <a:off x="3025575" y="2163808"/>
            <a:ext cx="398462" cy="396875"/>
          </p:xfrm>
          <a:graphic>
            <a:graphicData uri="http://schemas.openxmlformats.org/presentationml/2006/ole">
              <p:oleObj spid="_x0000_s412890" name="CS ChemDraw Drawing" r:id="rId30" imgW="512982" imgH="513270" progId="ChemDraw.Document.6.0">
                <p:embed/>
              </p:oleObj>
            </a:graphicData>
          </a:graphic>
        </p:graphicFrame>
        <p:graphicFrame>
          <p:nvGraphicFramePr>
            <p:cNvPr id="113" name="Object 30"/>
            <p:cNvGraphicFramePr>
              <a:graphicFrameLocks noChangeAspect="1"/>
            </p:cNvGraphicFramePr>
            <p:nvPr/>
          </p:nvGraphicFramePr>
          <p:xfrm>
            <a:off x="3589137" y="2173333"/>
            <a:ext cx="398463" cy="396875"/>
          </p:xfrm>
          <a:graphic>
            <a:graphicData uri="http://schemas.openxmlformats.org/presentationml/2006/ole">
              <p:oleObj spid="_x0000_s412891" name="CS ChemDraw Drawing" r:id="rId31" imgW="512982" imgH="513270" progId="ChemDraw.Document.6.0">
                <p:embed/>
              </p:oleObj>
            </a:graphicData>
          </a:graphic>
        </p:graphicFrame>
        <p:graphicFrame>
          <p:nvGraphicFramePr>
            <p:cNvPr id="114" name="Object 31"/>
            <p:cNvGraphicFramePr>
              <a:graphicFrameLocks noChangeAspect="1"/>
            </p:cNvGraphicFramePr>
            <p:nvPr/>
          </p:nvGraphicFramePr>
          <p:xfrm>
            <a:off x="4910293" y="1232213"/>
            <a:ext cx="946150" cy="322263"/>
          </p:xfrm>
          <a:graphic>
            <a:graphicData uri="http://schemas.openxmlformats.org/presentationml/2006/ole">
              <p:oleObj spid="_x0000_s412892" name="CS ChemDraw Drawing" r:id="rId32" imgW="946006" imgH="322650" progId="ChemDraw.Document.6.0">
                <p:embed/>
              </p:oleObj>
            </a:graphicData>
          </a:graphic>
        </p:graphicFrame>
        <p:graphicFrame>
          <p:nvGraphicFramePr>
            <p:cNvPr id="115" name="Object 32"/>
            <p:cNvGraphicFramePr>
              <a:graphicFrameLocks noChangeAspect="1"/>
            </p:cNvGraphicFramePr>
            <p:nvPr/>
          </p:nvGraphicFramePr>
          <p:xfrm>
            <a:off x="4919996" y="1497683"/>
            <a:ext cx="396875" cy="396875"/>
          </p:xfrm>
          <a:graphic>
            <a:graphicData uri="http://schemas.openxmlformats.org/presentationml/2006/ole">
              <p:oleObj spid="_x0000_s412893" name="CS ChemDraw Drawing" r:id="rId33" imgW="513253" imgH="513270" progId="ChemDraw.Document.6.0">
                <p:embed/>
              </p:oleObj>
            </a:graphicData>
          </a:graphic>
        </p:graphicFrame>
        <p:graphicFrame>
          <p:nvGraphicFramePr>
            <p:cNvPr id="116" name="Object 33"/>
            <p:cNvGraphicFramePr>
              <a:graphicFrameLocks noChangeAspect="1"/>
            </p:cNvGraphicFramePr>
            <p:nvPr/>
          </p:nvGraphicFramePr>
          <p:xfrm>
            <a:off x="5454984" y="1497683"/>
            <a:ext cx="398462" cy="396875"/>
          </p:xfrm>
          <a:graphic>
            <a:graphicData uri="http://schemas.openxmlformats.org/presentationml/2006/ole">
              <p:oleObj spid="_x0000_s412894" name="CS ChemDraw Drawing" r:id="rId34" imgW="512982" imgH="513270" progId="ChemDraw.Document.6.0">
                <p:embed/>
              </p:oleObj>
            </a:graphicData>
          </a:graphic>
        </p:graphicFrame>
        <p:graphicFrame>
          <p:nvGraphicFramePr>
            <p:cNvPr id="117" name="Object 35"/>
            <p:cNvGraphicFramePr>
              <a:graphicFrameLocks noChangeAspect="1"/>
            </p:cNvGraphicFramePr>
            <p:nvPr/>
          </p:nvGraphicFramePr>
          <p:xfrm>
            <a:off x="6177857" y="6075408"/>
            <a:ext cx="398462" cy="396875"/>
          </p:xfrm>
          <a:graphic>
            <a:graphicData uri="http://schemas.openxmlformats.org/presentationml/2006/ole">
              <p:oleObj spid="_x0000_s412895" name="CS ChemDraw Drawing" r:id="rId35" imgW="512982" imgH="513270" progId="ChemDraw.Document.6.0">
                <p:embed/>
              </p:oleObj>
            </a:graphicData>
          </a:graphic>
        </p:graphicFrame>
        <p:graphicFrame>
          <p:nvGraphicFramePr>
            <p:cNvPr id="118" name="Object 37"/>
            <p:cNvGraphicFramePr>
              <a:graphicFrameLocks noChangeAspect="1"/>
            </p:cNvGraphicFramePr>
            <p:nvPr/>
          </p:nvGraphicFramePr>
          <p:xfrm>
            <a:off x="4257006" y="2603500"/>
            <a:ext cx="144463" cy="471488"/>
          </p:xfrm>
          <a:graphic>
            <a:graphicData uri="http://schemas.openxmlformats.org/presentationml/2006/ole">
              <p:oleObj spid="_x0000_s412896" name="CS ChemDraw Drawing" r:id="rId36" imgW="144521" imgH="471960" progId="ChemDraw.Document.6.0">
                <p:embed/>
              </p:oleObj>
            </a:graphicData>
          </a:graphic>
        </p:graphicFrame>
        <p:graphicFrame>
          <p:nvGraphicFramePr>
            <p:cNvPr id="119" name="Object 40"/>
            <p:cNvGraphicFramePr>
              <a:graphicFrameLocks noChangeAspect="1"/>
            </p:cNvGraphicFramePr>
            <p:nvPr/>
          </p:nvGraphicFramePr>
          <p:xfrm>
            <a:off x="3296992" y="2825502"/>
            <a:ext cx="371877" cy="994933"/>
          </p:xfrm>
          <a:graphic>
            <a:graphicData uri="http://schemas.openxmlformats.org/presentationml/2006/ole">
              <p:oleObj spid="_x0000_s412897" name="CS ChemDraw Drawing" r:id="rId37" imgW="180989" imgH="484380" progId="ChemDraw.Document.6.0">
                <p:embed/>
              </p:oleObj>
            </a:graphicData>
          </a:graphic>
        </p:graphicFrame>
        <p:graphicFrame>
          <p:nvGraphicFramePr>
            <p:cNvPr id="120" name="Object 42"/>
            <p:cNvGraphicFramePr>
              <a:graphicFrameLocks noChangeAspect="1"/>
            </p:cNvGraphicFramePr>
            <p:nvPr/>
          </p:nvGraphicFramePr>
          <p:xfrm>
            <a:off x="3368295" y="1359325"/>
            <a:ext cx="322262" cy="946150"/>
          </p:xfrm>
          <a:graphic>
            <a:graphicData uri="http://schemas.openxmlformats.org/presentationml/2006/ole">
              <p:oleObj spid="_x0000_s412898" name="CS ChemDraw Drawing" r:id="rId38" imgW="322809" imgH="946080" progId="ChemDraw.Document.6.0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err="1" smtClean="0"/>
              <a:t>Sidenote</a:t>
            </a:r>
            <a:r>
              <a:rPr lang="en-US" sz="4000" u="sng" dirty="0" smtClean="0"/>
              <a:t>: Many Electron States</a:t>
            </a:r>
            <a:endParaRPr lang="en-US" sz="4000" u="sng" dirty="0"/>
          </a:p>
        </p:txBody>
      </p:sp>
      <p:sp>
        <p:nvSpPr>
          <p:cNvPr id="46" name="TextBox 45"/>
          <p:cNvSpPr txBox="1"/>
          <p:nvPr/>
        </p:nvSpPr>
        <p:spPr>
          <a:xfrm>
            <a:off x="568779" y="6018484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05527" y="564133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314" y="557907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16260" y="34240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4168" y="33746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20246" y="121959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0246" y="17197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4335" y="17368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335" y="123245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0246" y="390912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4335" y="392199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6367" y="24903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6813" y="24946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809035" y="5428196"/>
          <a:ext cx="144462" cy="471487"/>
        </p:xfrm>
        <a:graphic>
          <a:graphicData uri="http://schemas.openxmlformats.org/presentationml/2006/ole">
            <p:oleObj spid="_x0000_s404502" name="CS ChemDraw Drawing" r:id="rId3" imgW="144521" imgH="471960" progId="ChemDraw.Document.6.0">
              <p:embed/>
            </p:oleObj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832757" y="3699856"/>
          <a:ext cx="144463" cy="471488"/>
        </p:xfrm>
        <a:graphic>
          <a:graphicData uri="http://schemas.openxmlformats.org/presentationml/2006/ole">
            <p:oleObj spid="_x0000_s404503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61" name="Object 10"/>
          <p:cNvGraphicFramePr>
            <a:graphicFrameLocks noChangeAspect="1"/>
          </p:cNvGraphicFramePr>
          <p:nvPr/>
        </p:nvGraphicFramePr>
        <p:xfrm>
          <a:off x="830812" y="3196148"/>
          <a:ext cx="144462" cy="471488"/>
        </p:xfrm>
        <a:graphic>
          <a:graphicData uri="http://schemas.openxmlformats.org/presentationml/2006/ole">
            <p:oleObj spid="_x0000_s404504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402447" name="Object 15"/>
          <p:cNvGraphicFramePr>
            <a:graphicFrameLocks noChangeAspect="1"/>
          </p:cNvGraphicFramePr>
          <p:nvPr/>
        </p:nvGraphicFramePr>
        <p:xfrm>
          <a:off x="828046" y="2266212"/>
          <a:ext cx="144463" cy="471487"/>
        </p:xfrm>
        <a:graphic>
          <a:graphicData uri="http://schemas.openxmlformats.org/presentationml/2006/ole">
            <p:oleObj spid="_x0000_s404505" name="CS ChemDraw Drawing" r:id="rId6" imgW="144521" imgH="471960" progId="ChemDraw.Document.6.0">
              <p:embed/>
            </p:oleObj>
          </a:graphicData>
        </a:graphic>
      </p:graphicFrame>
      <p:sp>
        <p:nvSpPr>
          <p:cNvPr id="87" name="Rectangle 86"/>
          <p:cNvSpPr/>
          <p:nvPr/>
        </p:nvSpPr>
        <p:spPr>
          <a:xfrm>
            <a:off x="2170089" y="1073931"/>
            <a:ext cx="6858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Determining the </a:t>
            </a:r>
            <a:r>
              <a:rPr lang="en-US" sz="2400" u="sng" dirty="0" smtClean="0"/>
              <a:t>symmetry of many  electron states </a:t>
            </a:r>
            <a:r>
              <a:rPr lang="en-US" sz="2400" dirty="0" smtClean="0"/>
              <a:t>from the symmetry of the individual one electron </a:t>
            </a:r>
            <a:r>
              <a:rPr lang="en-US" sz="2400" dirty="0" err="1" smtClean="0"/>
              <a:t>wavefunctions</a:t>
            </a:r>
            <a:r>
              <a:rPr lang="en-US" sz="2400" dirty="0" smtClean="0"/>
              <a:t>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Important for formulating spectroscopic selection rules between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or electronic states.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State symmetry found from the direct product of all electron symmetries. </a:t>
            </a:r>
          </a:p>
          <a:p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3362687" y="4314554"/>
            <a:ext cx="4583582" cy="2280618"/>
            <a:chOff x="2422525" y="3837184"/>
            <a:chExt cx="6071230" cy="3020816"/>
          </a:xfrm>
        </p:grpSpPr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46336" y="3837184"/>
              <a:ext cx="5179469" cy="169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50531" y="5535307"/>
              <a:ext cx="5272516" cy="40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83455" y="5569780"/>
              <a:ext cx="808026" cy="41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22525" y="6096642"/>
              <a:ext cx="1015123" cy="301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40563" y="6046173"/>
              <a:ext cx="4306629" cy="30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15825" y="6511480"/>
              <a:ext cx="4260350" cy="28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55366" y="6541333"/>
              <a:ext cx="644161" cy="23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44725" y="6078873"/>
              <a:ext cx="660707" cy="37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85729" y="6445511"/>
              <a:ext cx="808026" cy="41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568779" y="6018484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05527" y="564133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314" y="557907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16260" y="34240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4168" y="33746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20246" y="121959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0246" y="17197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4335" y="17368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335" y="123245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0246" y="390912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4335" y="392199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6367" y="24903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6813" y="24946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809035" y="5428196"/>
          <a:ext cx="144462" cy="471487"/>
        </p:xfrm>
        <a:graphic>
          <a:graphicData uri="http://schemas.openxmlformats.org/presentationml/2006/ole">
            <p:oleObj spid="_x0000_s405526" name="CS ChemDraw Drawing" r:id="rId3" imgW="144521" imgH="471960" progId="ChemDraw.Document.6.0">
              <p:embed/>
            </p:oleObj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832757" y="3699856"/>
          <a:ext cx="144463" cy="471488"/>
        </p:xfrm>
        <a:graphic>
          <a:graphicData uri="http://schemas.openxmlformats.org/presentationml/2006/ole">
            <p:oleObj spid="_x0000_s405527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61" name="Object 10"/>
          <p:cNvGraphicFramePr>
            <a:graphicFrameLocks noChangeAspect="1"/>
          </p:cNvGraphicFramePr>
          <p:nvPr/>
        </p:nvGraphicFramePr>
        <p:xfrm>
          <a:off x="830812" y="3196148"/>
          <a:ext cx="144462" cy="471488"/>
        </p:xfrm>
        <a:graphic>
          <a:graphicData uri="http://schemas.openxmlformats.org/presentationml/2006/ole">
            <p:oleObj spid="_x0000_s405528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402447" name="Object 15"/>
          <p:cNvGraphicFramePr>
            <a:graphicFrameLocks noChangeAspect="1"/>
          </p:cNvGraphicFramePr>
          <p:nvPr/>
        </p:nvGraphicFramePr>
        <p:xfrm>
          <a:off x="828046" y="2266212"/>
          <a:ext cx="144463" cy="471487"/>
        </p:xfrm>
        <a:graphic>
          <a:graphicData uri="http://schemas.openxmlformats.org/presentationml/2006/ole">
            <p:oleObj spid="_x0000_s405529" name="CS ChemDraw Drawing" r:id="rId6" imgW="144521" imgH="471960" progId="ChemDraw.Document.6.0">
              <p:embed/>
            </p:oleObj>
          </a:graphicData>
        </a:graphic>
      </p:graphicFrame>
      <p:sp>
        <p:nvSpPr>
          <p:cNvPr id="87" name="Rectangle 86"/>
          <p:cNvSpPr/>
          <p:nvPr/>
        </p:nvSpPr>
        <p:spPr>
          <a:xfrm>
            <a:off x="2170089" y="1073931"/>
            <a:ext cx="6858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Determining the </a:t>
            </a:r>
            <a:r>
              <a:rPr lang="en-US" sz="2400" u="sng" dirty="0" smtClean="0"/>
              <a:t>symmetry of many  electron states </a:t>
            </a:r>
            <a:r>
              <a:rPr lang="en-US" sz="2400" dirty="0" smtClean="0"/>
              <a:t>from the symmetry of the individual one electron </a:t>
            </a:r>
            <a:r>
              <a:rPr lang="en-US" sz="2400" dirty="0" err="1" smtClean="0"/>
              <a:t>wavefunctions</a:t>
            </a:r>
            <a:r>
              <a:rPr lang="en-US" sz="2400" dirty="0" smtClean="0"/>
              <a:t>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Important for formulating spectroscopic selection rules between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or electronic states.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State symmetry found from the direct product of all electron symmetries. </a:t>
            </a:r>
          </a:p>
          <a:p>
            <a:endParaRPr lang="en-US" sz="2400" dirty="0"/>
          </a:p>
        </p:txBody>
      </p: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076" y="5385294"/>
            <a:ext cx="4999552" cy="13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4413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Sidenote: Many Electron States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Combining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Atomic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1663" y="3633211"/>
            <a:ext cx="8229600" cy="3224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Bonding: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Ψ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Ψ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1/√2 )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φ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(1s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+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φ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(1s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Antibonding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Ψ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Ψ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1/√2 )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φ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(1s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-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φ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(1s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charset="0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el-GR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 descr="fig031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43342" y="1230266"/>
            <a:ext cx="3510413" cy="22220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705" y="190898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181" y="125431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145" y="1256460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1144" y="19318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907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68779" y="6018484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05527" y="564133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314" y="557907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16260" y="34240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4168" y="33746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20246" y="121959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0246" y="17197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4335" y="17368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335" y="123245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0246" y="390912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4335" y="392199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6367" y="24903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6813" y="24946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809035" y="5428196"/>
          <a:ext cx="144462" cy="471487"/>
        </p:xfrm>
        <a:graphic>
          <a:graphicData uri="http://schemas.openxmlformats.org/presentationml/2006/ole">
            <p:oleObj spid="_x0000_s402464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832757" y="3699856"/>
          <a:ext cx="144463" cy="471488"/>
        </p:xfrm>
        <a:graphic>
          <a:graphicData uri="http://schemas.openxmlformats.org/presentationml/2006/ole">
            <p:oleObj spid="_x0000_s402465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61" name="Object 10"/>
          <p:cNvGraphicFramePr>
            <a:graphicFrameLocks noChangeAspect="1"/>
          </p:cNvGraphicFramePr>
          <p:nvPr/>
        </p:nvGraphicFramePr>
        <p:xfrm>
          <a:off x="830812" y="3196148"/>
          <a:ext cx="144462" cy="471488"/>
        </p:xfrm>
        <a:graphic>
          <a:graphicData uri="http://schemas.openxmlformats.org/presentationml/2006/ole">
            <p:oleObj spid="_x0000_s402466" name="CS ChemDraw Drawing" r:id="rId6" imgW="144521" imgH="471960" progId="ChemDraw.Document.6.0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189043" y="1152242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O: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3142429" y="116297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474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383574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4503297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5170853" y="11667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19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773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206" y="124572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5840553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520988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076" y="5385294"/>
            <a:ext cx="4999552" cy="13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815447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77" name="Right Brace 76"/>
          <p:cNvSpPr/>
          <p:nvPr/>
        </p:nvSpPr>
        <p:spPr>
          <a:xfrm rot="5400000">
            <a:off x="3631617" y="1223744"/>
            <a:ext cx="283335" cy="107345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477600" y="182446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4148413" y="18143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4854606" y="18271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335" y="19190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526" y="19190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17" y="190612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>
            <a:off x="5562943" y="18143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6269136" y="18143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8" name="Right Brace 87"/>
          <p:cNvSpPr/>
          <p:nvPr/>
        </p:nvSpPr>
        <p:spPr>
          <a:xfrm rot="5400000">
            <a:off x="3972917" y="1833345"/>
            <a:ext cx="283335" cy="107345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3881713" y="24493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3" name="Right Brace 102"/>
          <p:cNvSpPr/>
          <p:nvPr/>
        </p:nvSpPr>
        <p:spPr>
          <a:xfrm rot="5400000">
            <a:off x="3644317" y="3865344"/>
            <a:ext cx="283335" cy="107345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957913" y="2462003"/>
            <a:ext cx="161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…etc.</a:t>
            </a:r>
            <a:endParaRPr lang="en-US" sz="2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904634" y="3210229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or closed shell configurations cancel!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18240" y="45067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7" name="Right Brace 106"/>
          <p:cNvSpPr/>
          <p:nvPr/>
        </p:nvSpPr>
        <p:spPr>
          <a:xfrm rot="5400000">
            <a:off x="4989622" y="3865166"/>
            <a:ext cx="283335" cy="107345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4902182" y="450652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9" name="Right Brace 108"/>
          <p:cNvSpPr/>
          <p:nvPr/>
        </p:nvSpPr>
        <p:spPr>
          <a:xfrm rot="5400000">
            <a:off x="6334748" y="3863465"/>
            <a:ext cx="283335" cy="107345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234429" y="4504824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525271" y="11523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402447" name="Object 15"/>
          <p:cNvGraphicFramePr>
            <a:graphicFrameLocks noChangeAspect="1"/>
          </p:cNvGraphicFramePr>
          <p:nvPr/>
        </p:nvGraphicFramePr>
        <p:xfrm>
          <a:off x="828046" y="2266212"/>
          <a:ext cx="144463" cy="471487"/>
        </p:xfrm>
        <a:graphic>
          <a:graphicData uri="http://schemas.openxmlformats.org/presentationml/2006/ole">
            <p:oleObj spid="_x0000_s402467" name="CS ChemDraw Drawing" r:id="rId8" imgW="144521" imgH="471960" progId="ChemDraw.Document.6.0">
              <p:embed/>
            </p:oleObj>
          </a:graphicData>
        </a:graphic>
      </p:graphicFrame>
      <p:sp>
        <p:nvSpPr>
          <p:cNvPr id="115" name="TextBox 114"/>
          <p:cNvSpPr txBox="1"/>
          <p:nvPr/>
        </p:nvSpPr>
        <p:spPr>
          <a:xfrm>
            <a:off x="7154223" y="115175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60416" y="1164634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2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9185" y="1911136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20"/>
          <p:cNvSpPr txBox="1"/>
          <p:nvPr/>
        </p:nvSpPr>
        <p:spPr>
          <a:xfrm>
            <a:off x="7920510" y="180857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8291311" y="1807058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920263" y="180643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626456" y="1819310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9634" y="389233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598" y="3894484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360" y="3909511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/>
          <p:nvPr/>
        </p:nvSpPr>
        <p:spPr>
          <a:xfrm>
            <a:off x="2184496" y="3790266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O:</a:t>
            </a:r>
            <a:endParaRPr lang="en-US" sz="28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137882" y="380099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3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3927" y="3909511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TextBox 130"/>
          <p:cNvSpPr txBox="1"/>
          <p:nvPr/>
        </p:nvSpPr>
        <p:spPr>
          <a:xfrm>
            <a:off x="3831193" y="379192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4498750" y="379192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3" name="TextBox 132"/>
          <p:cNvSpPr txBox="1"/>
          <p:nvPr/>
        </p:nvSpPr>
        <p:spPr>
          <a:xfrm>
            <a:off x="5166306" y="3804806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3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672" y="3896632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226" y="3896632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659" y="388375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TextBox 136"/>
          <p:cNvSpPr txBox="1"/>
          <p:nvPr/>
        </p:nvSpPr>
        <p:spPr>
          <a:xfrm>
            <a:off x="5836006" y="379192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516441" y="379192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9" name="TextBox 138"/>
          <p:cNvSpPr txBox="1"/>
          <p:nvPr/>
        </p:nvSpPr>
        <p:spPr>
          <a:xfrm>
            <a:off x="8149923" y="379192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40" name="TextBox 139"/>
          <p:cNvSpPr txBox="1"/>
          <p:nvPr/>
        </p:nvSpPr>
        <p:spPr>
          <a:xfrm>
            <a:off x="8520724" y="3790406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149676" y="378977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7855869" y="3802658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3" name="Right Brace 142"/>
          <p:cNvSpPr/>
          <p:nvPr/>
        </p:nvSpPr>
        <p:spPr>
          <a:xfrm rot="5400000">
            <a:off x="7633369" y="3874197"/>
            <a:ext cx="283335" cy="107345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7533050" y="4515556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4413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Sidenote: Many Electron States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80" grpId="0"/>
      <p:bldP spid="81" grpId="0"/>
      <p:bldP spid="85" grpId="0"/>
      <p:bldP spid="86" grpId="0"/>
      <p:bldP spid="88" grpId="0" animBg="1"/>
      <p:bldP spid="89" grpId="0"/>
      <p:bldP spid="103" grpId="0" animBg="1"/>
      <p:bldP spid="104" grpId="0"/>
      <p:bldP spid="105" grpId="0"/>
      <p:bldP spid="106" grpId="0"/>
      <p:bldP spid="107" grpId="0" animBg="1"/>
      <p:bldP spid="108" grpId="0"/>
      <p:bldP spid="109" grpId="0" animBg="1"/>
      <p:bldP spid="110" grpId="0"/>
      <p:bldP spid="121" grpId="0"/>
      <p:bldP spid="122" grpId="0"/>
      <p:bldP spid="123" grpId="0"/>
      <p:bldP spid="124" grpId="0"/>
      <p:bldP spid="128" grpId="0"/>
      <p:bldP spid="129" grpId="0"/>
      <p:bldP spid="131" grpId="0"/>
      <p:bldP spid="132" grpId="0"/>
      <p:bldP spid="133" grpId="0"/>
      <p:bldP spid="137" grpId="0"/>
      <p:bldP spid="138" grpId="0"/>
      <p:bldP spid="139" grpId="0"/>
      <p:bldP spid="140" grpId="0"/>
      <p:bldP spid="141" grpId="0"/>
      <p:bldP spid="142" grpId="0"/>
      <p:bldP spid="143" grpId="0" animBg="1"/>
      <p:bldP spid="14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181" y="125431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145" y="1256460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907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68779" y="6018484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endParaRPr lang="en-US" sz="36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05527" y="564133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314" y="557907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16260" y="34240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4168" y="33746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20246" y="121959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0246" y="17197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4335" y="17368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335" y="123245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0246" y="390912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4335" y="392199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6367" y="24903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6813" y="24946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809035" y="5428196"/>
          <a:ext cx="144462" cy="471487"/>
        </p:xfrm>
        <a:graphic>
          <a:graphicData uri="http://schemas.openxmlformats.org/presentationml/2006/ole">
            <p:oleObj spid="_x0000_s415766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832757" y="3699856"/>
          <a:ext cx="144463" cy="471488"/>
        </p:xfrm>
        <a:graphic>
          <a:graphicData uri="http://schemas.openxmlformats.org/presentationml/2006/ole">
            <p:oleObj spid="_x0000_s415767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61" name="Object 10"/>
          <p:cNvGraphicFramePr>
            <a:graphicFrameLocks noChangeAspect="1"/>
          </p:cNvGraphicFramePr>
          <p:nvPr/>
        </p:nvGraphicFramePr>
        <p:xfrm>
          <a:off x="830812" y="3196148"/>
          <a:ext cx="144462" cy="471488"/>
        </p:xfrm>
        <a:graphic>
          <a:graphicData uri="http://schemas.openxmlformats.org/presentationml/2006/ole">
            <p:oleObj spid="_x0000_s415768" name="CS ChemDraw Drawing" r:id="rId6" imgW="144521" imgH="471960" progId="ChemDraw.Document.6.0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189043" y="1152242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O: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3142429" y="116297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474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383574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4503297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5170853" y="11667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19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773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206" y="124572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5840553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520988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076" y="5385294"/>
            <a:ext cx="4999552" cy="13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815447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525271" y="11523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402447" name="Object 15"/>
          <p:cNvGraphicFramePr>
            <a:graphicFrameLocks noChangeAspect="1"/>
          </p:cNvGraphicFramePr>
          <p:nvPr/>
        </p:nvGraphicFramePr>
        <p:xfrm>
          <a:off x="828046" y="2266212"/>
          <a:ext cx="144463" cy="471487"/>
        </p:xfrm>
        <a:graphic>
          <a:graphicData uri="http://schemas.openxmlformats.org/presentationml/2006/ole">
            <p:oleObj spid="_x0000_s415769" name="CS ChemDraw Drawing" r:id="rId8" imgW="144521" imgH="471960" progId="ChemDraw.Document.6.0">
              <p:embed/>
            </p:oleObj>
          </a:graphicData>
        </a:graphic>
      </p:graphicFrame>
      <p:sp>
        <p:nvSpPr>
          <p:cNvPr id="115" name="TextBox 114"/>
          <p:cNvSpPr txBox="1"/>
          <p:nvPr/>
        </p:nvSpPr>
        <p:spPr>
          <a:xfrm>
            <a:off x="7154223" y="115175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60416" y="1164634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9" name="Title 1"/>
          <p:cNvSpPr txBox="1">
            <a:spLocks/>
          </p:cNvSpPr>
          <p:nvPr/>
        </p:nvSpPr>
        <p:spPr>
          <a:xfrm>
            <a:off x="4413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Sidenote: Many Electron States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181" y="125431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145" y="1256460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907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68779" y="6018484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30000" dirty="0" smtClean="0"/>
              <a:t>+</a:t>
            </a:r>
            <a:endParaRPr lang="en-US" sz="3600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05527" y="564133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314" y="557907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16260" y="34240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4168" y="33746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20246" y="121959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0246" y="17197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4335" y="17368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335" y="123245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0246" y="390912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4335" y="392199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6367" y="24903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6813" y="24946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809035" y="5428196"/>
          <a:ext cx="144462" cy="471487"/>
        </p:xfrm>
        <a:graphic>
          <a:graphicData uri="http://schemas.openxmlformats.org/presentationml/2006/ole">
            <p:oleObj spid="_x0000_s406551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832757" y="3699856"/>
          <a:ext cx="144463" cy="471488"/>
        </p:xfrm>
        <a:graphic>
          <a:graphicData uri="http://schemas.openxmlformats.org/presentationml/2006/ole">
            <p:oleObj spid="_x0000_s406552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61" name="Object 10"/>
          <p:cNvGraphicFramePr>
            <a:graphicFrameLocks noChangeAspect="1"/>
          </p:cNvGraphicFramePr>
          <p:nvPr/>
        </p:nvGraphicFramePr>
        <p:xfrm>
          <a:off x="830812" y="3196148"/>
          <a:ext cx="144462" cy="471488"/>
        </p:xfrm>
        <a:graphic>
          <a:graphicData uri="http://schemas.openxmlformats.org/presentationml/2006/ole">
            <p:oleObj spid="_x0000_s406553" name="CS ChemDraw Drawing" r:id="rId6" imgW="144521" imgH="471960" progId="ChemDraw.Document.6.0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189043" y="1152242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O: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3142429" y="116297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474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383574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4503297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5170853" y="11667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19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773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206" y="124572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5840553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520988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076" y="5385294"/>
            <a:ext cx="4999552" cy="13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815447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525271" y="11523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154223" y="115175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60416" y="1164634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429" y="242414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155" y="244132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2251291" y="2322078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3204677" y="233280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0722" y="244132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3897988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4565545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5233101" y="2336618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67" y="2428444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021" y="2428444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454" y="2415565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5902801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583236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521259" y="229798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16471" y="232159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58272" y="232159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9" name="Title 1"/>
          <p:cNvSpPr txBox="1">
            <a:spLocks/>
          </p:cNvSpPr>
          <p:nvPr/>
        </p:nvSpPr>
        <p:spPr>
          <a:xfrm>
            <a:off x="4413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Sidenote: Many Electron States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6534" name="Object 6"/>
          <p:cNvGraphicFramePr>
            <a:graphicFrameLocks noChangeAspect="1"/>
          </p:cNvGraphicFramePr>
          <p:nvPr/>
        </p:nvGraphicFramePr>
        <p:xfrm>
          <a:off x="853427" y="2261941"/>
          <a:ext cx="90487" cy="404813"/>
        </p:xfrm>
        <a:graphic>
          <a:graphicData uri="http://schemas.openxmlformats.org/presentationml/2006/ole">
            <p:oleObj spid="_x0000_s406554" name="CS ChemDraw Drawing" r:id="rId8" imgW="91035" imgH="405000" progId="ChemDraw.Document.6.0">
              <p:embed/>
            </p:oleObj>
          </a:graphicData>
        </a:graphic>
      </p:graphicFrame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181" y="125431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145" y="1256460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907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68779" y="6018484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30000" dirty="0" smtClean="0"/>
              <a:t>-</a:t>
            </a:r>
            <a:endParaRPr lang="en-US" sz="3600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05527" y="564133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314" y="557907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16260" y="34240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4168" y="33746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20246" y="121959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0246" y="17197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4335" y="17368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335" y="123245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0246" y="390912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4335" y="392199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6367" y="24903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6813" y="24946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809035" y="5428196"/>
          <a:ext cx="144462" cy="471487"/>
        </p:xfrm>
        <a:graphic>
          <a:graphicData uri="http://schemas.openxmlformats.org/presentationml/2006/ole">
            <p:oleObj spid="_x0000_s416795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832757" y="3699856"/>
          <a:ext cx="144463" cy="471488"/>
        </p:xfrm>
        <a:graphic>
          <a:graphicData uri="http://schemas.openxmlformats.org/presentationml/2006/ole">
            <p:oleObj spid="_x0000_s416796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61" name="Object 10"/>
          <p:cNvGraphicFramePr>
            <a:graphicFrameLocks noChangeAspect="1"/>
          </p:cNvGraphicFramePr>
          <p:nvPr/>
        </p:nvGraphicFramePr>
        <p:xfrm>
          <a:off x="830812" y="3196148"/>
          <a:ext cx="144462" cy="471488"/>
        </p:xfrm>
        <a:graphic>
          <a:graphicData uri="http://schemas.openxmlformats.org/presentationml/2006/ole">
            <p:oleObj spid="_x0000_s416797" name="CS ChemDraw Drawing" r:id="rId6" imgW="144521" imgH="471960" progId="ChemDraw.Document.6.0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189043" y="1152242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O: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3142429" y="116297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474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383574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4503297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5170853" y="11667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19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773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206" y="124572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5840553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520988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076" y="5385294"/>
            <a:ext cx="4999552" cy="13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815447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525271" y="11523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402447" name="Object 15"/>
          <p:cNvGraphicFramePr>
            <a:graphicFrameLocks noChangeAspect="1"/>
          </p:cNvGraphicFramePr>
          <p:nvPr/>
        </p:nvGraphicFramePr>
        <p:xfrm>
          <a:off x="828046" y="2266212"/>
          <a:ext cx="144463" cy="471487"/>
        </p:xfrm>
        <a:graphic>
          <a:graphicData uri="http://schemas.openxmlformats.org/presentationml/2006/ole">
            <p:oleObj spid="_x0000_s416798" name="CS ChemDraw Drawing" r:id="rId8" imgW="144521" imgH="471960" progId="ChemDraw.Document.6.0">
              <p:embed/>
            </p:oleObj>
          </a:graphicData>
        </a:graphic>
      </p:graphicFrame>
      <p:sp>
        <p:nvSpPr>
          <p:cNvPr id="115" name="TextBox 114"/>
          <p:cNvSpPr txBox="1"/>
          <p:nvPr/>
        </p:nvSpPr>
        <p:spPr>
          <a:xfrm>
            <a:off x="7154223" y="115175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60416" y="1164634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429" y="242414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155" y="244132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2251291" y="2322078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3204677" y="233280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0722" y="244132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3897988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4565545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5233101" y="2336618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67" y="2428444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021" y="2428444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454" y="2415565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5902801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583236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521259" y="229798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16471" y="232159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58272" y="232159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171871" y="3427517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-</a:t>
            </a:r>
            <a:endParaRPr lang="en-US" sz="28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998627" y="344205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3335640" y="346566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9" name="Title 1"/>
          <p:cNvSpPr txBox="1">
            <a:spLocks/>
          </p:cNvSpPr>
          <p:nvPr/>
        </p:nvSpPr>
        <p:spPr>
          <a:xfrm>
            <a:off x="4413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Sidenote: Many Electron States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6534" name="Object 6"/>
          <p:cNvGraphicFramePr>
            <a:graphicFrameLocks noChangeAspect="1"/>
          </p:cNvGraphicFramePr>
          <p:nvPr/>
        </p:nvGraphicFramePr>
        <p:xfrm>
          <a:off x="853428" y="1489209"/>
          <a:ext cx="90487" cy="404813"/>
        </p:xfrm>
        <a:graphic>
          <a:graphicData uri="http://schemas.openxmlformats.org/presentationml/2006/ole">
            <p:oleObj spid="_x0000_s416799" name="CS ChemDraw Drawing" r:id="rId9" imgW="91035" imgH="405000" progId="ChemDraw.Document.6.0">
              <p:embed/>
            </p:oleObj>
          </a:graphicData>
        </a:graphic>
      </p:graphicFrame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181" y="125431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145" y="1256460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907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68779" y="6018484"/>
            <a:ext cx="124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30000" dirty="0" smtClean="0"/>
              <a:t>*</a:t>
            </a:r>
            <a:endParaRPr lang="en-US" sz="3600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05527" y="564133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314" y="557907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716260" y="34240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4168" y="33746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20246" y="1219591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0246" y="17197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4335" y="17368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335" y="1232457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0246" y="3909128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4335" y="3921994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16367" y="24903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26813" y="24946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809035" y="5428196"/>
          <a:ext cx="144462" cy="471487"/>
        </p:xfrm>
        <a:graphic>
          <a:graphicData uri="http://schemas.openxmlformats.org/presentationml/2006/ole">
            <p:oleObj spid="_x0000_s417821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832757" y="3699856"/>
          <a:ext cx="144463" cy="471488"/>
        </p:xfrm>
        <a:graphic>
          <a:graphicData uri="http://schemas.openxmlformats.org/presentationml/2006/ole">
            <p:oleObj spid="_x0000_s417822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61" name="Object 10"/>
          <p:cNvGraphicFramePr>
            <a:graphicFrameLocks noChangeAspect="1"/>
          </p:cNvGraphicFramePr>
          <p:nvPr/>
        </p:nvGraphicFramePr>
        <p:xfrm>
          <a:off x="830812" y="3196148"/>
          <a:ext cx="144462" cy="471488"/>
        </p:xfrm>
        <a:graphic>
          <a:graphicData uri="http://schemas.openxmlformats.org/presentationml/2006/ole">
            <p:oleObj spid="_x0000_s417823" name="CS ChemDraw Drawing" r:id="rId6" imgW="144521" imgH="471960" progId="ChemDraw.Document.6.0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189043" y="1152242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O: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3142429" y="116297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474" y="1271487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383574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4503297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5170853" y="11667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219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773" y="1258608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206" y="124572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5840553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520988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0244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3076" y="5385294"/>
            <a:ext cx="4999552" cy="136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8154470" y="1153903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525271" y="1152382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154223" y="115175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60416" y="1164634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429" y="2424149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155" y="244132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2251291" y="2322078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3204677" y="233280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0722" y="2441323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3897988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4565545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5233101" y="2336618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67" y="2428444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021" y="2428444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454" y="2415565"/>
            <a:ext cx="339567" cy="3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5902801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583236" y="2323739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521259" y="229798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16471" y="232159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58272" y="2321591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171871" y="3427517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-</a:t>
            </a:r>
            <a:endParaRPr lang="en-US" sz="28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998627" y="344205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3335640" y="3465667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9" name="Title 1"/>
          <p:cNvSpPr txBox="1">
            <a:spLocks/>
          </p:cNvSpPr>
          <p:nvPr/>
        </p:nvSpPr>
        <p:spPr>
          <a:xfrm>
            <a:off x="4413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Sidenote: Many Electron States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07823" y="4391294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*</a:t>
            </a:r>
            <a:endParaRPr lang="en-US" sz="2800" baseline="30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996479" y="4405834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33492" y="4429444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838647" y="2272316"/>
          <a:ext cx="90488" cy="404813"/>
        </p:xfrm>
        <a:graphic>
          <a:graphicData uri="http://schemas.openxmlformats.org/presentationml/2006/ole">
            <p:oleObj spid="_x0000_s417824" name="CS ChemDraw Drawing" r:id="rId8" imgW="91035" imgH="405000" progId="ChemDraw.Document.6.0">
              <p:embed/>
            </p:oleObj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/>
        </p:nvGraphicFramePr>
        <p:xfrm>
          <a:off x="868521" y="1584403"/>
          <a:ext cx="115806" cy="377747"/>
        </p:xfrm>
        <a:graphic>
          <a:graphicData uri="http://schemas.openxmlformats.org/presentationml/2006/ole">
            <p:oleObj spid="_x0000_s417825" name="CS ChemDraw Drawing" r:id="rId9" imgW="66723" imgH="217350" progId="ChemDraw.Document.6.0">
              <p:embed/>
            </p:oleObj>
          </a:graphicData>
        </a:graphic>
      </p:graphicFrame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683578" y="4456384"/>
            <a:ext cx="199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 smtClean="0">
                <a:solidFill>
                  <a:srgbClr val="FF0000"/>
                </a:solidFill>
              </a:rPr>
              <a:t>(2s+1)</a:t>
            </a:r>
            <a:r>
              <a:rPr lang="en-US" sz="36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3600" baseline="-25000" dirty="0" smtClean="0">
                <a:solidFill>
                  <a:srgbClr val="FF0000"/>
                </a:solidFill>
              </a:rPr>
              <a:t>1 or 2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126460" y="32716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45168" y="32222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6130446" y="15673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14535" y="15844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026567" y="23379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6137013" y="23422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10"/>
          <p:cNvGraphicFramePr>
            <a:graphicFrameLocks noChangeAspect="1"/>
          </p:cNvGraphicFramePr>
          <p:nvPr/>
        </p:nvGraphicFramePr>
        <p:xfrm>
          <a:off x="6241012" y="3043748"/>
          <a:ext cx="144462" cy="471488"/>
        </p:xfrm>
        <a:graphic>
          <a:graphicData uri="http://schemas.openxmlformats.org/presentationml/2006/ole">
            <p:oleObj spid="_x0000_s418889" name="CS ChemDraw Drawing" r:id="rId3" imgW="144521" imgH="471960" progId="ChemDraw.Document.6.0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47543" y="883165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3088" y="384492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63991" y="871092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</a:t>
            </a:r>
            <a:r>
              <a:rPr lang="en-US" sz="2800" baseline="30000" dirty="0" smtClean="0">
                <a:solidFill>
                  <a:srgbClr val="0000FF"/>
                </a:solidFill>
              </a:rPr>
              <a:t>+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422672" y="384492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B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153071" y="870605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</a:t>
            </a:r>
            <a:r>
              <a:rPr lang="en-US" sz="2800" baseline="30000" dirty="0" smtClean="0">
                <a:solidFill>
                  <a:srgbClr val="0000FF"/>
                </a:solidFill>
              </a:rPr>
              <a:t>-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351640" y="384492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9" name="Title 1"/>
          <p:cNvSpPr txBox="1">
            <a:spLocks/>
          </p:cNvSpPr>
          <p:nvPr/>
        </p:nvSpPr>
        <p:spPr>
          <a:xfrm>
            <a:off x="4413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Sidenote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Spin Multiplicity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944923" y="883305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O</a:t>
            </a:r>
            <a:r>
              <a:rPr lang="en-US" sz="2800" baseline="30000" dirty="0" smtClean="0">
                <a:solidFill>
                  <a:srgbClr val="0000FF"/>
                </a:solidFill>
              </a:rPr>
              <a:t>*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103804" y="3844925"/>
            <a:ext cx="58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B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6248847" y="2119916"/>
          <a:ext cx="90488" cy="404813"/>
        </p:xfrm>
        <a:graphic>
          <a:graphicData uri="http://schemas.openxmlformats.org/presentationml/2006/ole">
            <p:oleObj spid="_x0000_s418890" name="CS ChemDraw Drawing" r:id="rId4" imgW="91035" imgH="405000" progId="ChemDraw.Document.6.0">
              <p:embed/>
            </p:oleObj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/>
        </p:nvGraphicFramePr>
        <p:xfrm>
          <a:off x="6278721" y="1432003"/>
          <a:ext cx="115806" cy="377747"/>
        </p:xfrm>
        <a:graphic>
          <a:graphicData uri="http://schemas.openxmlformats.org/presentationml/2006/ole">
            <p:oleObj spid="_x0000_s418891" name="CS ChemDraw Drawing" r:id="rId5" imgW="66723" imgH="217350" progId="ChemDraw.Document.6.0">
              <p:embed/>
            </p:oleObj>
          </a:graphicData>
        </a:graphic>
      </p:graphicFrame>
      <p:cxnSp>
        <p:nvCxnSpPr>
          <p:cNvPr id="64" name="Straight Connector 63"/>
          <p:cNvCxnSpPr/>
          <p:nvPr/>
        </p:nvCxnSpPr>
        <p:spPr>
          <a:xfrm>
            <a:off x="4259560" y="3259307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78268" y="320992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4263546" y="155500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147635" y="157216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4159667" y="232564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4270113" y="2329932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ct 10"/>
          <p:cNvGraphicFramePr>
            <a:graphicFrameLocks noChangeAspect="1"/>
          </p:cNvGraphicFramePr>
          <p:nvPr/>
        </p:nvGraphicFramePr>
        <p:xfrm>
          <a:off x="4374112" y="3031430"/>
          <a:ext cx="144462" cy="471488"/>
        </p:xfrm>
        <a:graphic>
          <a:graphicData uri="http://schemas.openxmlformats.org/presentationml/2006/ole">
            <p:oleObj spid="_x0000_s418892" name="CS ChemDraw Drawing" r:id="rId6" imgW="144521" imgH="471960" progId="ChemDraw.Document.6.0">
              <p:embed/>
            </p:oleObj>
          </a:graphicData>
        </a:graphic>
      </p:graphicFrame>
      <p:graphicFrame>
        <p:nvGraphicFramePr>
          <p:cNvPr id="82" name="Object 8"/>
          <p:cNvGraphicFramePr>
            <a:graphicFrameLocks noChangeAspect="1"/>
          </p:cNvGraphicFramePr>
          <p:nvPr/>
        </p:nvGraphicFramePr>
        <p:xfrm>
          <a:off x="4411821" y="1419685"/>
          <a:ext cx="115806" cy="377747"/>
        </p:xfrm>
        <a:graphic>
          <a:graphicData uri="http://schemas.openxmlformats.org/presentationml/2006/ole">
            <p:oleObj spid="_x0000_s418893" name="CS ChemDraw Drawing" r:id="rId7" imgW="66723" imgH="217350" progId="ChemDraw.Document.6.0">
              <p:embed/>
            </p:oleObj>
          </a:graphicData>
        </a:graphic>
      </p:graphicFrame>
      <p:graphicFrame>
        <p:nvGraphicFramePr>
          <p:cNvPr id="418826" name="Object 10"/>
          <p:cNvGraphicFramePr>
            <a:graphicFrameLocks noChangeAspect="1"/>
          </p:cNvGraphicFramePr>
          <p:nvPr/>
        </p:nvGraphicFramePr>
        <p:xfrm>
          <a:off x="4360863" y="2108200"/>
          <a:ext cx="144462" cy="471488"/>
        </p:xfrm>
        <a:graphic>
          <a:graphicData uri="http://schemas.openxmlformats.org/presentationml/2006/ole">
            <p:oleObj spid="_x0000_s418894" name="CS ChemDraw Drawing" r:id="rId8" imgW="144521" imgH="471960" progId="ChemDraw.Document.6.0">
              <p:embed/>
            </p:oleObj>
          </a:graphicData>
        </a:graphic>
      </p:graphicFrame>
      <p:cxnSp>
        <p:nvCxnSpPr>
          <p:cNvPr id="83" name="Straight Connector 82"/>
          <p:cNvCxnSpPr/>
          <p:nvPr/>
        </p:nvCxnSpPr>
        <p:spPr>
          <a:xfrm>
            <a:off x="449560" y="3259307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68268" y="3209925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453546" y="1555002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37635" y="157216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349667" y="2325641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460113" y="2329932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10"/>
          <p:cNvGraphicFramePr>
            <a:graphicFrameLocks noChangeAspect="1"/>
          </p:cNvGraphicFramePr>
          <p:nvPr/>
        </p:nvGraphicFramePr>
        <p:xfrm>
          <a:off x="564112" y="3031430"/>
          <a:ext cx="144462" cy="471488"/>
        </p:xfrm>
        <a:graphic>
          <a:graphicData uri="http://schemas.openxmlformats.org/presentationml/2006/ole">
            <p:oleObj spid="_x0000_s418895" name="CS ChemDraw Drawing" r:id="rId9" imgW="144521" imgH="471960" progId="ChemDraw.Document.6.0">
              <p:embed/>
            </p:oleObj>
          </a:graphicData>
        </a:graphic>
      </p:graphicFrame>
      <p:graphicFrame>
        <p:nvGraphicFramePr>
          <p:cNvPr id="104" name="Object 10"/>
          <p:cNvGraphicFramePr>
            <a:graphicFrameLocks noChangeAspect="1"/>
          </p:cNvGraphicFramePr>
          <p:nvPr/>
        </p:nvGraphicFramePr>
        <p:xfrm>
          <a:off x="550863" y="2108200"/>
          <a:ext cx="144462" cy="471488"/>
        </p:xfrm>
        <a:graphic>
          <a:graphicData uri="http://schemas.openxmlformats.org/presentationml/2006/ole">
            <p:oleObj spid="_x0000_s418896" name="CS ChemDraw Drawing" r:id="rId10" imgW="144521" imgH="471960" progId="ChemDraw.Document.6.0">
              <p:embed/>
            </p:oleObj>
          </a:graphicData>
        </a:graphic>
      </p:graphicFrame>
      <p:cxnSp>
        <p:nvCxnSpPr>
          <p:cNvPr id="105" name="Straight Connector 104"/>
          <p:cNvCxnSpPr/>
          <p:nvPr/>
        </p:nvCxnSpPr>
        <p:spPr>
          <a:xfrm>
            <a:off x="2329160" y="3269774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247868" y="3220392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2333146" y="1565469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217235" y="158262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229267" y="2336108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339713" y="2340399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" name="Object 10"/>
          <p:cNvGraphicFramePr>
            <a:graphicFrameLocks noChangeAspect="1"/>
          </p:cNvGraphicFramePr>
          <p:nvPr/>
        </p:nvGraphicFramePr>
        <p:xfrm>
          <a:off x="2443712" y="3041897"/>
          <a:ext cx="144462" cy="471488"/>
        </p:xfrm>
        <a:graphic>
          <a:graphicData uri="http://schemas.openxmlformats.org/presentationml/2006/ole">
            <p:oleObj spid="_x0000_s418897" name="CS ChemDraw Drawing" r:id="rId11" imgW="144521" imgH="471960" progId="ChemDraw.Document.6.0">
              <p:embed/>
            </p:oleObj>
          </a:graphicData>
        </a:graphic>
      </p:graphicFrame>
      <p:graphicFrame>
        <p:nvGraphicFramePr>
          <p:cNvPr id="120" name="Object 7"/>
          <p:cNvGraphicFramePr>
            <a:graphicFrameLocks noChangeAspect="1"/>
          </p:cNvGraphicFramePr>
          <p:nvPr/>
        </p:nvGraphicFramePr>
        <p:xfrm>
          <a:off x="2451547" y="2118065"/>
          <a:ext cx="90488" cy="404813"/>
        </p:xfrm>
        <a:graphic>
          <a:graphicData uri="http://schemas.openxmlformats.org/presentationml/2006/ole">
            <p:oleObj spid="_x0000_s418898" name="CS ChemDraw Drawing" r:id="rId12" imgW="91035" imgH="405000" progId="ChemDraw.Document.6.0">
              <p:embed/>
            </p:oleObj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2247900" y="4572000"/>
            <a:ext cx="283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Spin Multiplicity: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42900" y="5267325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 = 0</a:t>
            </a:r>
            <a:endParaRPr lang="en-US" sz="2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06388" y="5937905"/>
            <a:ext cx="7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209800" y="5267325"/>
            <a:ext cx="104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 = 1/2</a:t>
            </a:r>
            <a:endParaRPr lang="en-US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249488" y="5937905"/>
            <a:ext cx="7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B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89400" y="5280025"/>
            <a:ext cx="115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 = 1/2</a:t>
            </a:r>
            <a:endParaRPr lang="en-US" sz="2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4256088" y="5950605"/>
            <a:ext cx="7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223000" y="5280025"/>
            <a:ext cx="104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 = 0</a:t>
            </a:r>
            <a:endParaRPr lang="en-US" sz="2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262688" y="5950605"/>
            <a:ext cx="7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B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7853660" y="3271625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772368" y="3222243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7857646" y="1567320"/>
            <a:ext cx="8527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741735" y="1584480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7753767" y="2337959"/>
            <a:ext cx="109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7864213" y="2342250"/>
            <a:ext cx="844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" name="Object 10"/>
          <p:cNvGraphicFramePr>
            <a:graphicFrameLocks noChangeAspect="1"/>
          </p:cNvGraphicFramePr>
          <p:nvPr/>
        </p:nvGraphicFramePr>
        <p:xfrm>
          <a:off x="7968212" y="3043748"/>
          <a:ext cx="144462" cy="471488"/>
        </p:xfrm>
        <a:graphic>
          <a:graphicData uri="http://schemas.openxmlformats.org/presentationml/2006/ole">
            <p:oleObj spid="_x0000_s418899" name="CS ChemDraw Drawing" r:id="rId13" imgW="144521" imgH="471960" progId="ChemDraw.Document.6.0">
              <p:embed/>
            </p:oleObj>
          </a:graphicData>
        </a:graphic>
      </p:graphicFrame>
      <p:graphicFrame>
        <p:nvGraphicFramePr>
          <p:cNvPr id="141" name="Object 7"/>
          <p:cNvGraphicFramePr>
            <a:graphicFrameLocks noChangeAspect="1"/>
          </p:cNvGraphicFramePr>
          <p:nvPr/>
        </p:nvGraphicFramePr>
        <p:xfrm>
          <a:off x="7976047" y="2119916"/>
          <a:ext cx="90488" cy="404813"/>
        </p:xfrm>
        <a:graphic>
          <a:graphicData uri="http://schemas.openxmlformats.org/presentationml/2006/ole">
            <p:oleObj spid="_x0000_s418900" name="CS ChemDraw Drawing" r:id="rId14" imgW="91035" imgH="405000" progId="ChemDraw.Document.6.0">
              <p:embed/>
            </p:oleObj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7975600" y="1331913"/>
          <a:ext cx="90488" cy="404812"/>
        </p:xfrm>
        <a:graphic>
          <a:graphicData uri="http://schemas.openxmlformats.org/presentationml/2006/ole">
            <p:oleObj spid="_x0000_s418901" name="CS ChemDraw Drawing" r:id="rId15" imgW="91035" imgH="405000" progId="ChemDraw.Document.6.0">
              <p:embed/>
            </p:oleObj>
          </a:graphicData>
        </a:graphic>
      </p:graphicFrame>
      <p:sp>
        <p:nvSpPr>
          <p:cNvPr id="143" name="TextBox 142"/>
          <p:cNvSpPr txBox="1"/>
          <p:nvPr/>
        </p:nvSpPr>
        <p:spPr>
          <a:xfrm>
            <a:off x="6856023" y="1690965"/>
            <a:ext cx="11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or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924800" y="5280025"/>
            <a:ext cx="104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 = 1</a:t>
            </a:r>
            <a:endParaRPr lang="en-US" sz="2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964488" y="5950605"/>
            <a:ext cx="7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B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44" grpId="0"/>
      <p:bldP spid="14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H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O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Generate SALCs of peripheral atoms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Draw peripheral atoms SALC with central atom orbital to generate bonding/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antibonding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20"/>
          <p:cNvGrpSpPr/>
          <p:nvPr/>
        </p:nvGrpSpPr>
        <p:grpSpPr>
          <a:xfrm>
            <a:off x="4807217" y="1154940"/>
            <a:ext cx="4381158" cy="3173389"/>
            <a:chOff x="1033708" y="1232213"/>
            <a:chExt cx="7350458" cy="5324133"/>
          </a:xfrm>
        </p:grpSpPr>
        <p:graphicFrame>
          <p:nvGraphicFramePr>
            <p:cNvPr id="49" name="Object 43"/>
            <p:cNvGraphicFramePr>
              <a:graphicFrameLocks noChangeAspect="1"/>
            </p:cNvGraphicFramePr>
            <p:nvPr/>
          </p:nvGraphicFramePr>
          <p:xfrm>
            <a:off x="3337507" y="1662179"/>
            <a:ext cx="396875" cy="396875"/>
          </p:xfrm>
          <a:graphic>
            <a:graphicData uri="http://schemas.openxmlformats.org/presentationml/2006/ole">
              <p:oleObj spid="_x0000_s413878" name="CS ChemDraw Drawing" r:id="rId3" imgW="513253" imgH="513270" progId="ChemDraw.Document.6.0">
                <p:embed/>
              </p:oleObj>
            </a:graphicData>
          </a:graphic>
        </p:graphicFrame>
        <p:graphicFrame>
          <p:nvGraphicFramePr>
            <p:cNvPr id="51" name="Object 41"/>
            <p:cNvGraphicFramePr>
              <a:graphicFrameLocks noChangeAspect="1"/>
            </p:cNvGraphicFramePr>
            <p:nvPr/>
          </p:nvGraphicFramePr>
          <p:xfrm>
            <a:off x="3285991" y="3169008"/>
            <a:ext cx="396875" cy="396875"/>
          </p:xfrm>
          <a:graphic>
            <a:graphicData uri="http://schemas.openxmlformats.org/presentationml/2006/ole">
              <p:oleObj spid="_x0000_s413879" name="CS ChemDraw Drawing" r:id="rId4" imgW="513253" imgH="513270" progId="ChemDraw.Document.6.0">
                <p:embed/>
              </p:oleObj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5840921" y="5618664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2s (A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25897" y="2876370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z</a:t>
              </a:r>
              <a:r>
                <a:rPr lang="en-US" sz="1200" dirty="0" smtClean="0"/>
                <a:t> (A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06336" y="3273472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y</a:t>
              </a:r>
              <a:r>
                <a:rPr lang="en-US" sz="1200" dirty="0" smtClean="0"/>
                <a:t> (B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289804" y="2884960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x</a:t>
              </a:r>
              <a:r>
                <a:rPr lang="en-US" sz="1200" dirty="0" smtClean="0"/>
                <a:t> (B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39864" y="2556375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    B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915044" y="2553928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128935" y="5628068"/>
              <a:ext cx="529457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103774" y="28435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771329" y="28506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426006" y="2850613"/>
              <a:ext cx="52945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268953" y="2538903"/>
              <a:ext cx="5294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938156" y="5976192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790941" y="5587285"/>
              <a:ext cx="1376183" cy="3885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818943" y="5913931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816100" y="2537138"/>
              <a:ext cx="2107953" cy="343436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48889" y="3758879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816798" y="3709496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952875" y="1554445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952875" y="2054574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36965" y="2071735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36965" y="1567312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 flipV="1">
              <a:off x="4803820" y="3773510"/>
              <a:ext cx="1324378" cy="181377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803820" y="2889250"/>
              <a:ext cx="1300766" cy="85850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952875" y="4243982"/>
              <a:ext cx="8527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836965" y="4256848"/>
              <a:ext cx="1094362" cy="5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444840" y="1571223"/>
              <a:ext cx="1508035" cy="97664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816100" y="2073499"/>
              <a:ext cx="2150593" cy="46364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816100" y="2550017"/>
              <a:ext cx="2136775" cy="12234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479964" y="2560750"/>
              <a:ext cx="1473850" cy="17021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814552" y="2058473"/>
              <a:ext cx="1328671" cy="83077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799526" y="1554050"/>
              <a:ext cx="2000519" cy="1309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797379" y="2863850"/>
              <a:ext cx="1964029" cy="138787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887632" y="2825213"/>
              <a:ext cx="1094362" cy="93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</a:t>
              </a:r>
              <a:r>
                <a:rPr lang="en-US" sz="1200" baseline="-25000" dirty="0" err="1" smtClean="0"/>
                <a:t>y</a:t>
              </a:r>
              <a:r>
                <a:rPr lang="en-US" sz="1200" dirty="0" smtClean="0"/>
                <a:t> (B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959442" y="2829504"/>
              <a:ext cx="84433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3"/>
            <p:cNvGraphicFramePr>
              <a:graphicFrameLocks noChangeAspect="1"/>
            </p:cNvGraphicFramePr>
            <p:nvPr/>
          </p:nvGraphicFramePr>
          <p:xfrm>
            <a:off x="6297769" y="2615227"/>
            <a:ext cx="144463" cy="471488"/>
          </p:xfrm>
          <a:graphic>
            <a:graphicData uri="http://schemas.openxmlformats.org/presentationml/2006/ole">
              <p:oleObj spid="_x0000_s413880" name="CS ChemDraw Drawing" r:id="rId5" imgW="144521" imgH="471960" progId="ChemDraw.Document.6.0">
                <p:embed/>
              </p:oleObj>
            </a:graphicData>
          </a:graphic>
        </p:graphicFrame>
        <p:graphicFrame>
          <p:nvGraphicFramePr>
            <p:cNvPr id="88" name="Object 4"/>
            <p:cNvGraphicFramePr>
              <a:graphicFrameLocks noChangeAspect="1"/>
            </p:cNvGraphicFramePr>
            <p:nvPr/>
          </p:nvGraphicFramePr>
          <p:xfrm>
            <a:off x="6958282" y="2622806"/>
            <a:ext cx="90487" cy="404813"/>
          </p:xfrm>
          <a:graphic>
            <a:graphicData uri="http://schemas.openxmlformats.org/presentationml/2006/ole">
              <p:oleObj spid="_x0000_s413881" name="CS ChemDraw Drawing" r:id="rId6" imgW="91035" imgH="405000" progId="ChemDraw.Document.6.0">
                <p:embed/>
              </p:oleObj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7638446" y="2597048"/>
            <a:ext cx="90487" cy="404813"/>
          </p:xfrm>
          <a:graphic>
            <a:graphicData uri="http://schemas.openxmlformats.org/presentationml/2006/ole">
              <p:oleObj spid="_x0000_s413882" name="CS ChemDraw Drawing" r:id="rId7" imgW="91035" imgH="405000" progId="ChemDraw.Document.6.0">
                <p:embed/>
              </p:oleObj>
            </a:graphicData>
          </a:graphic>
        </p:graphicFrame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1493681" y="2304489"/>
            <a:ext cx="90488" cy="404813"/>
          </p:xfrm>
          <a:graphic>
            <a:graphicData uri="http://schemas.openxmlformats.org/presentationml/2006/ole">
              <p:oleObj spid="_x0000_s413883" name="CS ChemDraw Drawing" r:id="rId8" imgW="91035" imgH="405000" progId="ChemDraw.Document.6.0">
                <p:embed/>
              </p:oleObj>
            </a:graphicData>
          </a:graphic>
        </p:graphicFrame>
        <p:graphicFrame>
          <p:nvGraphicFramePr>
            <p:cNvPr id="91" name="Object 7"/>
            <p:cNvGraphicFramePr>
              <a:graphicFrameLocks noChangeAspect="1"/>
            </p:cNvGraphicFramePr>
            <p:nvPr/>
          </p:nvGraphicFramePr>
          <p:xfrm>
            <a:off x="2161393" y="2315782"/>
            <a:ext cx="90487" cy="404813"/>
          </p:xfrm>
          <a:graphic>
            <a:graphicData uri="http://schemas.openxmlformats.org/presentationml/2006/ole">
              <p:oleObj spid="_x0000_s413884" name="CS ChemDraw Drawing" r:id="rId9" imgW="91035" imgH="405000" progId="ChemDraw.Document.6.0">
                <p:embed/>
              </p:oleObj>
            </a:graphicData>
          </a:graphic>
        </p:graphicFrame>
        <p:graphicFrame>
          <p:nvGraphicFramePr>
            <p:cNvPr id="92" name="Object 8"/>
            <p:cNvGraphicFramePr>
              <a:graphicFrameLocks noChangeAspect="1"/>
            </p:cNvGraphicFramePr>
            <p:nvPr/>
          </p:nvGraphicFramePr>
          <p:xfrm>
            <a:off x="4041664" y="5763050"/>
            <a:ext cx="144462" cy="471487"/>
          </p:xfrm>
          <a:graphic>
            <a:graphicData uri="http://schemas.openxmlformats.org/presentationml/2006/ole">
              <p:oleObj spid="_x0000_s413885" name="CS ChemDraw Drawing" r:id="rId10" imgW="144521" imgH="471960" progId="ChemDraw.Document.6.0">
                <p:embed/>
              </p:oleObj>
            </a:graphicData>
          </a:graphic>
        </p:graphicFrame>
        <p:graphicFrame>
          <p:nvGraphicFramePr>
            <p:cNvPr id="93" name="Object 9"/>
            <p:cNvGraphicFramePr>
              <a:graphicFrameLocks noChangeAspect="1"/>
            </p:cNvGraphicFramePr>
            <p:nvPr/>
          </p:nvGraphicFramePr>
          <p:xfrm>
            <a:off x="4065386" y="4034710"/>
            <a:ext cx="144463" cy="471488"/>
          </p:xfrm>
          <a:graphic>
            <a:graphicData uri="http://schemas.openxmlformats.org/presentationml/2006/ole">
              <p:oleObj spid="_x0000_s413886" name="CS ChemDraw Drawing" r:id="rId11" imgW="144521" imgH="471960" progId="ChemDraw.Document.6.0">
                <p:embed/>
              </p:oleObj>
            </a:graphicData>
          </a:graphic>
        </p:graphicFrame>
        <p:graphicFrame>
          <p:nvGraphicFramePr>
            <p:cNvPr id="94" name="Object 10"/>
            <p:cNvGraphicFramePr>
              <a:graphicFrameLocks noChangeAspect="1"/>
            </p:cNvGraphicFramePr>
            <p:nvPr/>
          </p:nvGraphicFramePr>
          <p:xfrm>
            <a:off x="4063441" y="3531002"/>
            <a:ext cx="144462" cy="471488"/>
          </p:xfrm>
          <a:graphic>
            <a:graphicData uri="http://schemas.openxmlformats.org/presentationml/2006/ole">
              <p:oleObj spid="_x0000_s413887" name="CS ChemDraw Drawing" r:id="rId12" imgW="144521" imgH="471960" progId="ChemDraw.Document.6.0">
                <p:embed/>
              </p:oleObj>
            </a:graphicData>
          </a:graphic>
        </p:graphicFrame>
        <p:graphicFrame>
          <p:nvGraphicFramePr>
            <p:cNvPr id="95" name="Object 10"/>
            <p:cNvGraphicFramePr>
              <a:graphicFrameLocks noChangeAspect="1"/>
            </p:cNvGraphicFramePr>
            <p:nvPr/>
          </p:nvGraphicFramePr>
          <p:xfrm>
            <a:off x="6221413" y="5408613"/>
            <a:ext cx="144462" cy="471487"/>
          </p:xfrm>
          <a:graphic>
            <a:graphicData uri="http://schemas.openxmlformats.org/presentationml/2006/ole">
              <p:oleObj spid="_x0000_s413888" name="CS ChemDraw Drawing" r:id="rId13" imgW="144521" imgH="471960" progId="ChemDraw.Document.6.0">
                <p:embed/>
              </p:oleObj>
            </a:graphicData>
          </a:graphic>
        </p:graphicFrame>
        <p:graphicFrame>
          <p:nvGraphicFramePr>
            <p:cNvPr id="96" name="Object 11"/>
            <p:cNvGraphicFramePr>
              <a:graphicFrameLocks noChangeAspect="1"/>
            </p:cNvGraphicFramePr>
            <p:nvPr/>
          </p:nvGraphicFramePr>
          <p:xfrm>
            <a:off x="6100205" y="3471079"/>
            <a:ext cx="322263" cy="946150"/>
          </p:xfrm>
          <a:graphic>
            <a:graphicData uri="http://schemas.openxmlformats.org/presentationml/2006/ole">
              <p:oleObj spid="_x0000_s413889" name="CS ChemDraw Drawing" r:id="rId14" imgW="322809" imgH="946080" progId="ChemDraw.Document.6.0">
                <p:embed/>
              </p:oleObj>
            </a:graphicData>
          </a:graphic>
        </p:graphicFrame>
        <p:graphicFrame>
          <p:nvGraphicFramePr>
            <p:cNvPr id="97" name="Object 12"/>
            <p:cNvGraphicFramePr>
              <a:graphicFrameLocks noChangeAspect="1"/>
            </p:cNvGraphicFramePr>
            <p:nvPr/>
          </p:nvGraphicFramePr>
          <p:xfrm>
            <a:off x="7321938" y="3756470"/>
            <a:ext cx="944563" cy="322263"/>
          </p:xfrm>
          <a:graphic>
            <a:graphicData uri="http://schemas.openxmlformats.org/presentationml/2006/ole">
              <p:oleObj spid="_x0000_s413890" name="CS ChemDraw Drawing" r:id="rId15" imgW="944385" imgH="322650" progId="ChemDraw.Document.6.0">
                <p:embed/>
              </p:oleObj>
            </a:graphicData>
          </a:graphic>
        </p:graphicFrame>
        <p:graphicFrame>
          <p:nvGraphicFramePr>
            <p:cNvPr id="98" name="Object 13"/>
            <p:cNvGraphicFramePr>
              <a:graphicFrameLocks noChangeAspect="1"/>
            </p:cNvGraphicFramePr>
            <p:nvPr/>
          </p:nvGraphicFramePr>
          <p:xfrm>
            <a:off x="6741533" y="3760027"/>
            <a:ext cx="493797" cy="464243"/>
          </p:xfrm>
          <a:graphic>
            <a:graphicData uri="http://schemas.openxmlformats.org/presentationml/2006/ole">
              <p:oleObj spid="_x0000_s413891" name="CS ChemDraw Drawing" r:id="rId16" imgW="636433" imgH="598590" progId="ChemDraw.Document.6.0">
                <p:embed/>
              </p:oleObj>
            </a:graphicData>
          </a:graphic>
        </p:graphicFrame>
        <p:graphicFrame>
          <p:nvGraphicFramePr>
            <p:cNvPr id="99" name="Object 14"/>
            <p:cNvGraphicFramePr>
              <a:graphicFrameLocks noChangeAspect="1"/>
            </p:cNvGraphicFramePr>
            <p:nvPr/>
          </p:nvGraphicFramePr>
          <p:xfrm>
            <a:off x="1033708" y="3004401"/>
            <a:ext cx="397747" cy="397747"/>
          </p:xfrm>
          <a:graphic>
            <a:graphicData uri="http://schemas.openxmlformats.org/presentationml/2006/ole">
              <p:oleObj spid="_x0000_s413892" name="CS ChemDraw Drawing" r:id="rId17" imgW="512982" imgH="513270" progId="ChemDraw.Document.6.0">
                <p:embed/>
              </p:oleObj>
            </a:graphicData>
          </a:graphic>
        </p:graphicFrame>
        <p:graphicFrame>
          <p:nvGraphicFramePr>
            <p:cNvPr id="100" name="Object 15"/>
            <p:cNvGraphicFramePr>
              <a:graphicFrameLocks noChangeAspect="1"/>
            </p:cNvGraphicFramePr>
            <p:nvPr/>
          </p:nvGraphicFramePr>
          <p:xfrm>
            <a:off x="1999624" y="2990414"/>
            <a:ext cx="397747" cy="397747"/>
          </p:xfrm>
          <a:graphic>
            <a:graphicData uri="http://schemas.openxmlformats.org/presentationml/2006/ole">
              <p:oleObj spid="_x0000_s413893" name="CS ChemDraw Drawing" r:id="rId18" imgW="513253" imgH="513270" progId="ChemDraw.Document.6.0">
                <p:embed/>
              </p:oleObj>
            </a:graphicData>
          </a:graphic>
        </p:graphicFrame>
        <p:graphicFrame>
          <p:nvGraphicFramePr>
            <p:cNvPr id="101" name="Object 16"/>
            <p:cNvGraphicFramePr>
              <a:graphicFrameLocks noChangeAspect="1"/>
            </p:cNvGraphicFramePr>
            <p:nvPr/>
          </p:nvGraphicFramePr>
          <p:xfrm>
            <a:off x="1443440" y="3015357"/>
            <a:ext cx="398462" cy="396875"/>
          </p:xfrm>
          <a:graphic>
            <a:graphicData uri="http://schemas.openxmlformats.org/presentationml/2006/ole">
              <p:oleObj spid="_x0000_s413894" name="CS ChemDraw Drawing" r:id="rId19" imgW="512982" imgH="513270" progId="ChemDraw.Document.6.0">
                <p:embed/>
              </p:oleObj>
            </a:graphicData>
          </a:graphic>
        </p:graphicFrame>
        <p:graphicFrame>
          <p:nvGraphicFramePr>
            <p:cNvPr id="102" name="Object 17"/>
            <p:cNvGraphicFramePr>
              <a:graphicFrameLocks noChangeAspect="1"/>
            </p:cNvGraphicFramePr>
            <p:nvPr/>
          </p:nvGraphicFramePr>
          <p:xfrm>
            <a:off x="2369041" y="2990850"/>
            <a:ext cx="398463" cy="396875"/>
          </p:xfrm>
          <a:graphic>
            <a:graphicData uri="http://schemas.openxmlformats.org/presentationml/2006/ole">
              <p:oleObj spid="_x0000_s413895" name="CS ChemDraw Drawing" r:id="rId20" imgW="512982" imgH="513270" progId="ChemDraw.Document.6.0">
                <p:embed/>
              </p:oleObj>
            </a:graphicData>
          </a:graphic>
        </p:graphicFrame>
        <p:graphicFrame>
          <p:nvGraphicFramePr>
            <p:cNvPr id="103" name="Object 18"/>
            <p:cNvGraphicFramePr>
              <a:graphicFrameLocks noChangeAspect="1"/>
            </p:cNvGraphicFramePr>
            <p:nvPr/>
          </p:nvGraphicFramePr>
          <p:xfrm>
            <a:off x="3218177" y="5691322"/>
            <a:ext cx="398462" cy="396875"/>
          </p:xfrm>
          <a:graphic>
            <a:graphicData uri="http://schemas.openxmlformats.org/presentationml/2006/ole">
              <p:oleObj spid="_x0000_s413896" name="CS ChemDraw Drawing" r:id="rId21" imgW="512982" imgH="513270" progId="ChemDraw.Document.6.0">
                <p:embed/>
              </p:oleObj>
            </a:graphicData>
          </a:graphic>
        </p:graphicFrame>
        <p:graphicFrame>
          <p:nvGraphicFramePr>
            <p:cNvPr id="104" name="Object 19"/>
            <p:cNvGraphicFramePr>
              <a:graphicFrameLocks noChangeAspect="1"/>
            </p:cNvGraphicFramePr>
            <p:nvPr/>
          </p:nvGraphicFramePr>
          <p:xfrm>
            <a:off x="3023036" y="5969805"/>
            <a:ext cx="398462" cy="396875"/>
          </p:xfrm>
          <a:graphic>
            <a:graphicData uri="http://schemas.openxmlformats.org/presentationml/2006/ole">
              <p:oleObj spid="_x0000_s413897" name="CS ChemDraw Drawing" r:id="rId22" imgW="512982" imgH="513270" progId="ChemDraw.Document.6.0">
                <p:embed/>
              </p:oleObj>
            </a:graphicData>
          </a:graphic>
        </p:graphicFrame>
        <p:graphicFrame>
          <p:nvGraphicFramePr>
            <p:cNvPr id="105" name="Object 20"/>
            <p:cNvGraphicFramePr>
              <a:graphicFrameLocks noChangeAspect="1"/>
            </p:cNvGraphicFramePr>
            <p:nvPr/>
          </p:nvGraphicFramePr>
          <p:xfrm>
            <a:off x="3432611" y="5979330"/>
            <a:ext cx="398462" cy="396875"/>
          </p:xfrm>
          <a:graphic>
            <a:graphicData uri="http://schemas.openxmlformats.org/presentationml/2006/ole">
              <p:oleObj spid="_x0000_s413898" name="CS ChemDraw Drawing" r:id="rId23" imgW="512982" imgH="513270" progId="ChemDraw.Document.6.0">
                <p:embed/>
              </p:oleObj>
            </a:graphicData>
          </a:graphic>
        </p:graphicFrame>
        <p:graphicFrame>
          <p:nvGraphicFramePr>
            <p:cNvPr id="106" name="Object 21"/>
            <p:cNvGraphicFramePr>
              <a:graphicFrameLocks noChangeAspect="1"/>
            </p:cNvGraphicFramePr>
            <p:nvPr/>
          </p:nvGraphicFramePr>
          <p:xfrm>
            <a:off x="4909961" y="2635585"/>
            <a:ext cx="493712" cy="463550"/>
          </p:xfrm>
          <a:graphic>
            <a:graphicData uri="http://schemas.openxmlformats.org/presentationml/2006/ole">
              <p:oleObj spid="_x0000_s413899" name="CS ChemDraw Drawing" r:id="rId24" imgW="636433" imgH="598590" progId="ChemDraw.Document.6.0">
                <p:embed/>
              </p:oleObj>
            </a:graphicData>
          </a:graphic>
        </p:graphicFrame>
        <p:graphicFrame>
          <p:nvGraphicFramePr>
            <p:cNvPr id="107" name="Object 23"/>
            <p:cNvGraphicFramePr>
              <a:graphicFrameLocks noChangeAspect="1"/>
            </p:cNvGraphicFramePr>
            <p:nvPr/>
          </p:nvGraphicFramePr>
          <p:xfrm>
            <a:off x="3001784" y="3608299"/>
            <a:ext cx="398462" cy="396875"/>
          </p:xfrm>
          <a:graphic>
            <a:graphicData uri="http://schemas.openxmlformats.org/presentationml/2006/ole">
              <p:oleObj spid="_x0000_s413900" name="CS ChemDraw Drawing" r:id="rId25" imgW="512982" imgH="513270" progId="ChemDraw.Document.6.0">
                <p:embed/>
              </p:oleObj>
            </a:graphicData>
          </a:graphic>
        </p:graphicFrame>
        <p:graphicFrame>
          <p:nvGraphicFramePr>
            <p:cNvPr id="108" name="Object 24"/>
            <p:cNvGraphicFramePr>
              <a:graphicFrameLocks noChangeAspect="1"/>
            </p:cNvGraphicFramePr>
            <p:nvPr/>
          </p:nvGraphicFramePr>
          <p:xfrm>
            <a:off x="3565907" y="3617824"/>
            <a:ext cx="398462" cy="396875"/>
          </p:xfrm>
          <a:graphic>
            <a:graphicData uri="http://schemas.openxmlformats.org/presentationml/2006/ole">
              <p:oleObj spid="_x0000_s413901" name="CS ChemDraw Drawing" r:id="rId26" imgW="512982" imgH="513270" progId="ChemDraw.Document.6.0">
                <p:embed/>
              </p:oleObj>
            </a:graphicData>
          </a:graphic>
        </p:graphicFrame>
        <p:graphicFrame>
          <p:nvGraphicFramePr>
            <p:cNvPr id="109" name="Object 25"/>
            <p:cNvGraphicFramePr>
              <a:graphicFrameLocks noChangeAspect="1"/>
            </p:cNvGraphicFramePr>
            <p:nvPr/>
          </p:nvGraphicFramePr>
          <p:xfrm>
            <a:off x="4844515" y="4088729"/>
            <a:ext cx="944563" cy="322263"/>
          </p:xfrm>
          <a:graphic>
            <a:graphicData uri="http://schemas.openxmlformats.org/presentationml/2006/ole">
              <p:oleObj spid="_x0000_s413902" name="CS ChemDraw Drawing" r:id="rId27" imgW="944385" imgH="322650" progId="ChemDraw.Document.6.0">
                <p:embed/>
              </p:oleObj>
            </a:graphicData>
          </a:graphic>
        </p:graphicFrame>
        <p:graphicFrame>
          <p:nvGraphicFramePr>
            <p:cNvPr id="110" name="Object 26"/>
            <p:cNvGraphicFramePr>
              <a:graphicFrameLocks noChangeAspect="1"/>
            </p:cNvGraphicFramePr>
            <p:nvPr/>
          </p:nvGraphicFramePr>
          <p:xfrm>
            <a:off x="4857213" y="4268385"/>
            <a:ext cx="396875" cy="396875"/>
          </p:xfrm>
          <a:graphic>
            <a:graphicData uri="http://schemas.openxmlformats.org/presentationml/2006/ole">
              <p:oleObj spid="_x0000_s413903" name="CS ChemDraw Drawing" r:id="rId28" imgW="513253" imgH="513270" progId="ChemDraw.Document.6.0">
                <p:embed/>
              </p:oleObj>
            </a:graphicData>
          </a:graphic>
        </p:graphicFrame>
        <p:graphicFrame>
          <p:nvGraphicFramePr>
            <p:cNvPr id="111" name="Object 27"/>
            <p:cNvGraphicFramePr>
              <a:graphicFrameLocks noChangeAspect="1"/>
            </p:cNvGraphicFramePr>
            <p:nvPr/>
          </p:nvGraphicFramePr>
          <p:xfrm>
            <a:off x="5392940" y="4268385"/>
            <a:ext cx="398463" cy="396875"/>
          </p:xfrm>
          <a:graphic>
            <a:graphicData uri="http://schemas.openxmlformats.org/presentationml/2006/ole">
              <p:oleObj spid="_x0000_s413904" name="CS ChemDraw Drawing" r:id="rId29" imgW="512982" imgH="513270" progId="ChemDraw.Document.6.0">
                <p:embed/>
              </p:oleObj>
            </a:graphicData>
          </a:graphic>
        </p:graphicFrame>
        <p:graphicFrame>
          <p:nvGraphicFramePr>
            <p:cNvPr id="112" name="Object 29"/>
            <p:cNvGraphicFramePr>
              <a:graphicFrameLocks noChangeAspect="1"/>
            </p:cNvGraphicFramePr>
            <p:nvPr/>
          </p:nvGraphicFramePr>
          <p:xfrm>
            <a:off x="3025575" y="2163808"/>
            <a:ext cx="398462" cy="396875"/>
          </p:xfrm>
          <a:graphic>
            <a:graphicData uri="http://schemas.openxmlformats.org/presentationml/2006/ole">
              <p:oleObj spid="_x0000_s413905" name="CS ChemDraw Drawing" r:id="rId30" imgW="512982" imgH="513270" progId="ChemDraw.Document.6.0">
                <p:embed/>
              </p:oleObj>
            </a:graphicData>
          </a:graphic>
        </p:graphicFrame>
        <p:graphicFrame>
          <p:nvGraphicFramePr>
            <p:cNvPr id="113" name="Object 30"/>
            <p:cNvGraphicFramePr>
              <a:graphicFrameLocks noChangeAspect="1"/>
            </p:cNvGraphicFramePr>
            <p:nvPr/>
          </p:nvGraphicFramePr>
          <p:xfrm>
            <a:off x="3589137" y="2173333"/>
            <a:ext cx="398463" cy="396875"/>
          </p:xfrm>
          <a:graphic>
            <a:graphicData uri="http://schemas.openxmlformats.org/presentationml/2006/ole">
              <p:oleObj spid="_x0000_s413906" name="CS ChemDraw Drawing" r:id="rId31" imgW="512982" imgH="513270" progId="ChemDraw.Document.6.0">
                <p:embed/>
              </p:oleObj>
            </a:graphicData>
          </a:graphic>
        </p:graphicFrame>
        <p:graphicFrame>
          <p:nvGraphicFramePr>
            <p:cNvPr id="114" name="Object 31"/>
            <p:cNvGraphicFramePr>
              <a:graphicFrameLocks noChangeAspect="1"/>
            </p:cNvGraphicFramePr>
            <p:nvPr/>
          </p:nvGraphicFramePr>
          <p:xfrm>
            <a:off x="4910293" y="1232213"/>
            <a:ext cx="946150" cy="322263"/>
          </p:xfrm>
          <a:graphic>
            <a:graphicData uri="http://schemas.openxmlformats.org/presentationml/2006/ole">
              <p:oleObj spid="_x0000_s413907" name="CS ChemDraw Drawing" r:id="rId32" imgW="946006" imgH="322650" progId="ChemDraw.Document.6.0">
                <p:embed/>
              </p:oleObj>
            </a:graphicData>
          </a:graphic>
        </p:graphicFrame>
        <p:graphicFrame>
          <p:nvGraphicFramePr>
            <p:cNvPr id="115" name="Object 32"/>
            <p:cNvGraphicFramePr>
              <a:graphicFrameLocks noChangeAspect="1"/>
            </p:cNvGraphicFramePr>
            <p:nvPr/>
          </p:nvGraphicFramePr>
          <p:xfrm>
            <a:off x="4919996" y="1497683"/>
            <a:ext cx="396875" cy="396875"/>
          </p:xfrm>
          <a:graphic>
            <a:graphicData uri="http://schemas.openxmlformats.org/presentationml/2006/ole">
              <p:oleObj spid="_x0000_s413908" name="CS ChemDraw Drawing" r:id="rId33" imgW="513253" imgH="513270" progId="ChemDraw.Document.6.0">
                <p:embed/>
              </p:oleObj>
            </a:graphicData>
          </a:graphic>
        </p:graphicFrame>
        <p:graphicFrame>
          <p:nvGraphicFramePr>
            <p:cNvPr id="116" name="Object 33"/>
            <p:cNvGraphicFramePr>
              <a:graphicFrameLocks noChangeAspect="1"/>
            </p:cNvGraphicFramePr>
            <p:nvPr/>
          </p:nvGraphicFramePr>
          <p:xfrm>
            <a:off x="5454984" y="1497683"/>
            <a:ext cx="398462" cy="396875"/>
          </p:xfrm>
          <a:graphic>
            <a:graphicData uri="http://schemas.openxmlformats.org/presentationml/2006/ole">
              <p:oleObj spid="_x0000_s413909" name="CS ChemDraw Drawing" r:id="rId34" imgW="512982" imgH="513270" progId="ChemDraw.Document.6.0">
                <p:embed/>
              </p:oleObj>
            </a:graphicData>
          </a:graphic>
        </p:graphicFrame>
        <p:graphicFrame>
          <p:nvGraphicFramePr>
            <p:cNvPr id="117" name="Object 35"/>
            <p:cNvGraphicFramePr>
              <a:graphicFrameLocks noChangeAspect="1"/>
            </p:cNvGraphicFramePr>
            <p:nvPr/>
          </p:nvGraphicFramePr>
          <p:xfrm>
            <a:off x="6177857" y="6075408"/>
            <a:ext cx="398462" cy="396875"/>
          </p:xfrm>
          <a:graphic>
            <a:graphicData uri="http://schemas.openxmlformats.org/presentationml/2006/ole">
              <p:oleObj spid="_x0000_s413910" name="CS ChemDraw Drawing" r:id="rId35" imgW="512982" imgH="513270" progId="ChemDraw.Document.6.0">
                <p:embed/>
              </p:oleObj>
            </a:graphicData>
          </a:graphic>
        </p:graphicFrame>
        <p:graphicFrame>
          <p:nvGraphicFramePr>
            <p:cNvPr id="118" name="Object 37"/>
            <p:cNvGraphicFramePr>
              <a:graphicFrameLocks noChangeAspect="1"/>
            </p:cNvGraphicFramePr>
            <p:nvPr/>
          </p:nvGraphicFramePr>
          <p:xfrm>
            <a:off x="4257006" y="2603500"/>
            <a:ext cx="144463" cy="471488"/>
          </p:xfrm>
          <a:graphic>
            <a:graphicData uri="http://schemas.openxmlformats.org/presentationml/2006/ole">
              <p:oleObj spid="_x0000_s413911" name="CS ChemDraw Drawing" r:id="rId36" imgW="144521" imgH="471960" progId="ChemDraw.Document.6.0">
                <p:embed/>
              </p:oleObj>
            </a:graphicData>
          </a:graphic>
        </p:graphicFrame>
        <p:graphicFrame>
          <p:nvGraphicFramePr>
            <p:cNvPr id="119" name="Object 40"/>
            <p:cNvGraphicFramePr>
              <a:graphicFrameLocks noChangeAspect="1"/>
            </p:cNvGraphicFramePr>
            <p:nvPr/>
          </p:nvGraphicFramePr>
          <p:xfrm>
            <a:off x="3296992" y="2825502"/>
            <a:ext cx="371877" cy="994933"/>
          </p:xfrm>
          <a:graphic>
            <a:graphicData uri="http://schemas.openxmlformats.org/presentationml/2006/ole">
              <p:oleObj spid="_x0000_s413912" name="CS ChemDraw Drawing" r:id="rId37" imgW="180989" imgH="484380" progId="ChemDraw.Document.6.0">
                <p:embed/>
              </p:oleObj>
            </a:graphicData>
          </a:graphic>
        </p:graphicFrame>
        <p:graphicFrame>
          <p:nvGraphicFramePr>
            <p:cNvPr id="120" name="Object 42"/>
            <p:cNvGraphicFramePr>
              <a:graphicFrameLocks noChangeAspect="1"/>
            </p:cNvGraphicFramePr>
            <p:nvPr/>
          </p:nvGraphicFramePr>
          <p:xfrm>
            <a:off x="3368295" y="1359325"/>
            <a:ext cx="322262" cy="946150"/>
          </p:xfrm>
          <a:graphic>
            <a:graphicData uri="http://schemas.openxmlformats.org/presentationml/2006/ole">
              <p:oleObj spid="_x0000_s413913" name="CS ChemDraw Drawing" r:id="rId38" imgW="322809" imgH="946080" progId="ChemDraw.Document.6.0">
                <p:embed/>
              </p:oleObj>
            </a:graphicData>
          </a:graphic>
        </p:graphicFrame>
      </p:grpSp>
      <p:sp>
        <p:nvSpPr>
          <p:cNvPr id="121" name="TextBox 120"/>
          <p:cNvSpPr txBox="1"/>
          <p:nvPr/>
        </p:nvSpPr>
        <p:spPr>
          <a:xfrm>
            <a:off x="240205" y="6370577"/>
            <a:ext cx="859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Ground State Symmetry of H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 is </a:t>
            </a:r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 Diagrams from Group Theory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146934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916" y="25651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72161"/>
            <a:ext cx="8229600" cy="578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H-F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diatomic, H = 1s;    F = 2s, 3 x 2p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triatomic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 = 2 x 1s;    O = 2s, 3 x 2p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bonding, O = 2s, 3 x 2p;    C = 2s, 3 x 2p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Fragmentation method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/Benzene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+ Imaginary SALC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6729" y="2920477"/>
            <a:ext cx="366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48352" y="2918480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</a:t>
            </a:r>
            <a:r>
              <a:rPr lang="en-US" sz="2800" baseline="-25000" dirty="0" err="1" smtClean="0"/>
              <a:t>∞h</a:t>
            </a:r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215" y="3521437"/>
            <a:ext cx="4209098" cy="23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53" y="3542889"/>
            <a:ext cx="3750682" cy="270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13252" y="202760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/>
          <a:srcRect r="3777"/>
          <a:stretch>
            <a:fillRect/>
          </a:stretch>
        </p:blipFill>
        <p:spPr bwMode="auto">
          <a:xfrm>
            <a:off x="241482" y="2465295"/>
            <a:ext cx="5238205" cy="364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2031865" y="3817214"/>
            <a:ext cx="3398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78871" y="4563247"/>
            <a:ext cx="33984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58520" y="3588412"/>
            <a:ext cx="33984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27510" y="3294156"/>
            <a:ext cx="339846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Combining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Atomic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(H</a:t>
            </a:r>
            <a:r>
              <a:rPr kumimoji="0" lang="en-US" sz="4000" b="0" i="0" u="sng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fig03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328" y="4555609"/>
            <a:ext cx="2358253" cy="2085901"/>
          </a:xfrm>
          <a:prstGeom prst="rect">
            <a:avLst/>
          </a:prstGeom>
        </p:spPr>
      </p:pic>
      <p:pic>
        <p:nvPicPr>
          <p:cNvPr id="7" name="Content Placeholder 6" descr="fig031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9603" y="1728033"/>
            <a:ext cx="2335824" cy="2035702"/>
          </a:xfr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798380" y="1093009"/>
            <a:ext cx="2134878" cy="550597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Antibonding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777166" y="4104356"/>
            <a:ext cx="1311146" cy="550597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Bonding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4650" y="1389926"/>
            <a:ext cx="4163513" cy="4232174"/>
            <a:chOff x="254650" y="1389926"/>
            <a:chExt cx="4163513" cy="4232174"/>
          </a:xfrm>
        </p:grpSpPr>
        <p:pic>
          <p:nvPicPr>
            <p:cNvPr id="9" name="Picture 6" descr="fig0311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597858" y="2515057"/>
              <a:ext cx="3510413" cy="2222009"/>
            </a:xfrm>
            <a:prstGeom prst="rect">
              <a:avLst/>
            </a:prstGeom>
          </p:spPr>
        </p:pic>
        <p:pic>
          <p:nvPicPr>
            <p:cNvPr id="2355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650" y="3872998"/>
              <a:ext cx="843180" cy="74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4983" y="3887586"/>
              <a:ext cx="843180" cy="74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2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79771" y="4989594"/>
              <a:ext cx="1545401" cy="63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2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15654" y="1389926"/>
              <a:ext cx="1328496" cy="97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215" y="3364681"/>
            <a:ext cx="4209098" cy="23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1055374" y="4414655"/>
            <a:ext cx="2210934" cy="1177787"/>
            <a:chOff x="728799" y="4728167"/>
            <a:chExt cx="2210934" cy="117778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799" y="4728167"/>
              <a:ext cx="2210934" cy="11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2619072" y="5319955"/>
              <a:ext cx="32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13252" y="241949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215" y="3364681"/>
            <a:ext cx="4209098" cy="23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30" name="Oval 29"/>
          <p:cNvSpPr/>
          <p:nvPr/>
        </p:nvSpPr>
        <p:spPr>
          <a:xfrm>
            <a:off x="7959512" y="5173109"/>
            <a:ext cx="293052" cy="29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339359" y="2042031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-25000" dirty="0" smtClean="0">
                <a:solidFill>
                  <a:srgbClr val="008000"/>
                </a:solidFill>
              </a:rPr>
              <a:t>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957182" y="5428480"/>
            <a:ext cx="293052" cy="29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953012" y="4933440"/>
            <a:ext cx="293052" cy="29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1055374" y="4414655"/>
            <a:ext cx="2210934" cy="1177787"/>
            <a:chOff x="728799" y="4728167"/>
            <a:chExt cx="2210934" cy="117778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799" y="4728167"/>
              <a:ext cx="2210934" cy="11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2619072" y="5319955"/>
              <a:ext cx="32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13252" y="241949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  <p:sp>
        <p:nvSpPr>
          <p:cNvPr id="54" name="Oval 53"/>
          <p:cNvSpPr/>
          <p:nvPr/>
        </p:nvSpPr>
        <p:spPr>
          <a:xfrm>
            <a:off x="7948658" y="3740366"/>
            <a:ext cx="293052" cy="29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713825" y="203767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3u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53611" y="204638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2u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72219" y="204591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1u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 animBg="1"/>
      <p:bldP spid="34" grpId="0" animBg="1"/>
      <p:bldP spid="54" grpId="0" animBg="1"/>
      <p:bldP spid="55" grpId="0"/>
      <p:bldP spid="56" grpId="0"/>
      <p:bldP spid="5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215" y="3364681"/>
            <a:ext cx="4209098" cy="23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9359" y="2042031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-25000" dirty="0" smtClean="0">
                <a:solidFill>
                  <a:srgbClr val="008000"/>
                </a:solidFill>
              </a:rPr>
              <a:t>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1055374" y="4414655"/>
            <a:ext cx="2210934" cy="1177787"/>
            <a:chOff x="728799" y="4728167"/>
            <a:chExt cx="2210934" cy="117778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799" y="4728167"/>
              <a:ext cx="2210934" cy="11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2619072" y="5319955"/>
              <a:ext cx="32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13252" y="241949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5713825" y="203767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3u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53611" y="204638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2u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72219" y="204591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1u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9669" y="5688561"/>
            <a:ext cx="7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/>
              <a:t>Opz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83009" y="567957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88851" y="5684348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57799" y="567146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66201" y="567245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232341" y="3973830"/>
          <a:ext cx="963953" cy="376101"/>
        </p:xfrm>
        <a:graphic>
          <a:graphicData uri="http://schemas.openxmlformats.org/presentationml/2006/ole">
            <p:oleObj spid="_x0000_s445454" name="CS ChemDraw Drawing" r:id="rId5" imgW="484078" imgH="188730" progId="ChemDraw.Document.6.0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116997" y="3969158"/>
          <a:ext cx="963953" cy="376099"/>
        </p:xfrm>
        <a:graphic>
          <a:graphicData uri="http://schemas.openxmlformats.org/presentationml/2006/ole">
            <p:oleObj spid="_x0000_s445455" name="CS ChemDraw Drawing" r:id="rId6" imgW="484078" imgH="188730" progId="ChemDraw.Document.6.0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071459" y="5680176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62294" y="5681166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49828" y="5676810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50425" y="5672454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382768" y="6115281"/>
            <a:ext cx="7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/>
              <a:t>Opz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97455" y="6091523"/>
            <a:ext cx="1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-25000" dirty="0" smtClean="0">
                <a:solidFill>
                  <a:srgbClr val="008000"/>
                </a:solidFill>
              </a:rPr>
              <a:t>g</a:t>
            </a:r>
            <a:r>
              <a:rPr lang="en-US" sz="2400" dirty="0" smtClean="0">
                <a:solidFill>
                  <a:srgbClr val="008000"/>
                </a:solidFill>
              </a:rPr>
              <a:t> +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8" grpId="0"/>
      <p:bldP spid="29" grpId="0"/>
      <p:bldP spid="36" grpId="0"/>
      <p:bldP spid="37" grpId="0"/>
      <p:bldP spid="38" grpId="0"/>
      <p:bldP spid="3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215" y="3364681"/>
            <a:ext cx="4209098" cy="23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268788" y="6356350"/>
            <a:ext cx="418011" cy="365125"/>
          </a:xfrm>
        </p:spPr>
        <p:txBody>
          <a:bodyPr/>
          <a:lstStyle/>
          <a:p>
            <a:fld id="{E411FAA2-9CAF-4B17-B70F-7ABEFB5C1D71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9359" y="2042031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-25000" dirty="0" smtClean="0">
                <a:solidFill>
                  <a:srgbClr val="008000"/>
                </a:solidFill>
              </a:rPr>
              <a:t>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1055374" y="4414655"/>
            <a:ext cx="2210934" cy="1177787"/>
            <a:chOff x="728799" y="4728167"/>
            <a:chExt cx="2210934" cy="117778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799" y="4728167"/>
              <a:ext cx="2210934" cy="11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2619072" y="5319955"/>
              <a:ext cx="32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13252" y="241949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5713825" y="203767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3u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53611" y="204638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2u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72219" y="204591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1u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9669" y="5688561"/>
            <a:ext cx="7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/>
              <a:t>Opx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83009" y="567957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71284" y="5684348"/>
            <a:ext cx="44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57799" y="567146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66201" y="567245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71459" y="5680176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62294" y="5681166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49828" y="5676810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24299" y="5672454"/>
            <a:ext cx="38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382768" y="6115281"/>
            <a:ext cx="7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/>
              <a:t>Opx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97455" y="6091523"/>
            <a:ext cx="1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3u</a:t>
            </a:r>
            <a:r>
              <a:rPr lang="en-US" sz="2400" dirty="0" smtClean="0">
                <a:solidFill>
                  <a:srgbClr val="008000"/>
                </a:solidFill>
              </a:rPr>
              <a:t> + B</a:t>
            </a:r>
            <a:r>
              <a:rPr lang="en-US" sz="2400" baseline="-25000" dirty="0" smtClean="0">
                <a:solidFill>
                  <a:srgbClr val="008000"/>
                </a:solidFill>
              </a:rPr>
              <a:t>2g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532652" y="3448957"/>
          <a:ext cx="322263" cy="946150"/>
        </p:xfrm>
        <a:graphic>
          <a:graphicData uri="http://schemas.openxmlformats.org/presentationml/2006/ole">
            <p:oleObj spid="_x0000_s446476" name="CS ChemDraw Drawing" r:id="rId5" imgW="322809" imgH="946080" progId="ChemDraw.Document.6.0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443478" y="3445282"/>
          <a:ext cx="322262" cy="946150"/>
        </p:xfrm>
        <a:graphic>
          <a:graphicData uri="http://schemas.openxmlformats.org/presentationml/2006/ole">
            <p:oleObj spid="_x0000_s446477" name="CS ChemDraw Drawing" r:id="rId6" imgW="322809" imgH="94608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8" grpId="0"/>
      <p:bldP spid="29" grpId="0"/>
      <p:bldP spid="36" grpId="0"/>
      <p:bldP spid="3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215" y="3364681"/>
            <a:ext cx="4209098" cy="23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268788" y="6356350"/>
            <a:ext cx="418011" cy="365125"/>
          </a:xfrm>
        </p:spPr>
        <p:txBody>
          <a:bodyPr/>
          <a:lstStyle/>
          <a:p>
            <a:fld id="{E411FAA2-9CAF-4B17-B70F-7ABEFB5C1D71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86741" y="899373"/>
            <a:ext cx="8229600" cy="2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9359" y="2042031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-25000" dirty="0" smtClean="0">
                <a:solidFill>
                  <a:srgbClr val="008000"/>
                </a:solidFill>
              </a:rPr>
              <a:t>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1055374" y="4414655"/>
            <a:ext cx="2210934" cy="1177787"/>
            <a:chOff x="728799" y="4728167"/>
            <a:chExt cx="2210934" cy="117778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799" y="4728167"/>
              <a:ext cx="2210934" cy="11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2619072" y="5319955"/>
              <a:ext cx="32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13252" y="2419495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5713825" y="203767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3u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53611" y="204638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2u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72219" y="204591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1u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9669" y="5688561"/>
            <a:ext cx="7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/>
              <a:t>Opy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83009" y="567957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71284" y="5671285"/>
            <a:ext cx="44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57799" y="567146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66201" y="5672459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71459" y="5680176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62294" y="5681166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997576" y="5676810"/>
            <a:ext cx="43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24299" y="5672454"/>
            <a:ext cx="38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382768" y="6115281"/>
            <a:ext cx="7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/>
              <a:t>Opy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97455" y="6091523"/>
            <a:ext cx="1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2u</a:t>
            </a:r>
            <a:r>
              <a:rPr lang="en-US" sz="2400" dirty="0" smtClean="0">
                <a:solidFill>
                  <a:srgbClr val="008000"/>
                </a:solidFill>
              </a:rPr>
              <a:t> + B</a:t>
            </a:r>
            <a:r>
              <a:rPr lang="en-US" sz="2400" baseline="-25000" dirty="0" smtClean="0">
                <a:solidFill>
                  <a:srgbClr val="008000"/>
                </a:solidFill>
              </a:rPr>
              <a:t>3g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409292" y="3810907"/>
          <a:ext cx="493712" cy="463550"/>
        </p:xfrm>
        <a:graphic>
          <a:graphicData uri="http://schemas.openxmlformats.org/presentationml/2006/ole">
            <p:oleObj spid="_x0000_s447500" name="CS ChemDraw Drawing" r:id="rId5" imgW="636433" imgH="598590" progId="ChemDraw.Document.6.0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441258" y="3837033"/>
          <a:ext cx="493712" cy="463550"/>
        </p:xfrm>
        <a:graphic>
          <a:graphicData uri="http://schemas.openxmlformats.org/presentationml/2006/ole">
            <p:oleObj spid="_x0000_s447501" name="CS ChemDraw Drawing" r:id="rId6" imgW="636433" imgH="59859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8" grpId="0"/>
      <p:bldP spid="29" grpId="0"/>
      <p:bldP spid="36" grpId="0"/>
      <p:bldP spid="37" grpId="0"/>
      <p:bldP spid="38" grpId="0"/>
      <p:bldP spid="3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9359" y="2042031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-25000" dirty="0" smtClean="0">
                <a:solidFill>
                  <a:srgbClr val="008000"/>
                </a:solidFill>
              </a:rPr>
              <a:t>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3252" y="2419495"/>
            <a:ext cx="354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51048" y="916689"/>
            <a:ext cx="110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02655" y="1487355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  <a:r>
              <a:rPr lang="en-US" sz="2800" baseline="-25000" dirty="0" smtClean="0"/>
              <a:t>2h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13825" y="203767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3u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3611" y="204638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2u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2219" y="204591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1u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905" y="2872340"/>
            <a:ext cx="354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endParaRPr lang="en-US" sz="2400" dirty="0" smtClean="0"/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51044" y="3283008"/>
            <a:ext cx="1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2u</a:t>
            </a:r>
            <a:r>
              <a:rPr lang="en-US" sz="2400" dirty="0" smtClean="0">
                <a:solidFill>
                  <a:srgbClr val="008000"/>
                </a:solidFill>
              </a:rPr>
              <a:t> + B</a:t>
            </a:r>
            <a:r>
              <a:rPr lang="en-US" sz="2400" baseline="-25000" dirty="0" smtClean="0">
                <a:solidFill>
                  <a:srgbClr val="008000"/>
                </a:solidFill>
              </a:rPr>
              <a:t>3g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1043" y="2917246"/>
            <a:ext cx="1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3u</a:t>
            </a:r>
            <a:r>
              <a:rPr lang="en-US" sz="2400" dirty="0" smtClean="0">
                <a:solidFill>
                  <a:srgbClr val="008000"/>
                </a:solidFill>
              </a:rPr>
              <a:t> + B</a:t>
            </a:r>
            <a:r>
              <a:rPr lang="en-US" sz="2400" baseline="-25000" dirty="0" smtClean="0">
                <a:solidFill>
                  <a:srgbClr val="008000"/>
                </a:solidFill>
              </a:rPr>
              <a:t>2g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7170" y="3661836"/>
            <a:ext cx="1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-25000" dirty="0" smtClean="0">
                <a:solidFill>
                  <a:srgbClr val="008000"/>
                </a:solidFill>
              </a:rPr>
              <a:t>g</a:t>
            </a:r>
            <a:r>
              <a:rPr lang="en-US" sz="2400" dirty="0" smtClean="0">
                <a:solidFill>
                  <a:srgbClr val="008000"/>
                </a:solidFill>
              </a:rPr>
              <a:t> +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r="3777"/>
          <a:stretch>
            <a:fillRect/>
          </a:stretch>
        </p:blipFill>
        <p:spPr bwMode="auto">
          <a:xfrm>
            <a:off x="862892" y="1106758"/>
            <a:ext cx="7489937" cy="52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9" y="5987814"/>
            <a:ext cx="354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 smtClean="0"/>
          </a:p>
          <a:p>
            <a:pPr algn="ctr"/>
            <a:r>
              <a:rPr lang="en-US" sz="2400" dirty="0" smtClean="0"/>
              <a:t>O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orbitals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07967" y="3046505"/>
            <a:ext cx="3398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17502" y="2726264"/>
            <a:ext cx="33984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16676" y="2275254"/>
            <a:ext cx="339846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4070617" y="168062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6"/>
              <a:defRPr/>
            </a:pPr>
            <a:r>
              <a:rPr lang="en-US" sz="2400" dirty="0" smtClean="0"/>
              <a:t>Combine </a:t>
            </a:r>
            <a:r>
              <a:rPr lang="en-US" sz="2400" dirty="0" err="1"/>
              <a:t>orbitals</a:t>
            </a:r>
            <a:r>
              <a:rPr lang="en-US" sz="2400" dirty="0"/>
              <a:t> by their symmetry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57468" y="5305017"/>
            <a:ext cx="490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1757" y="4215756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70042" y="2942959"/>
            <a:ext cx="49067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4711" y="6185707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06362" y="6192929"/>
            <a:ext cx="1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 x O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67486" y="4224465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3211" y="4220110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7401" y="4328967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63130" y="4337676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11918" y="4333321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90922" y="2942959"/>
            <a:ext cx="49067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98739" y="2942959"/>
            <a:ext cx="49067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2107" y="530774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8219" y="295208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3u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941697" y="2947726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538235" y="2947258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1u</a:t>
            </a:r>
            <a:endParaRPr lang="en-US" sz="24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098765" y="5079966"/>
            <a:ext cx="47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439" y="269906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2582" y="402711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05883" y="3748919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2g</a:t>
            </a:r>
            <a:endParaRPr lang="en-US" sz="2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5805882" y="4271433"/>
            <a:ext cx="64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3u</a:t>
            </a:r>
            <a:endParaRPr lang="en-US" sz="2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743301" y="318674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endParaRPr lang="en-US" sz="2400" baseline="-250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6418221" y="319544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endParaRPr lang="en-US" sz="2400" baseline="-25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7056438" y="32041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endParaRPr lang="en-US" sz="2400" baseline="-25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432901" y="4271434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434761" y="3757630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3g</a:t>
            </a:r>
            <a:endParaRPr lang="en-US" sz="24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122563" y="4280121"/>
            <a:ext cx="55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058177" y="3757151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1u</a:t>
            </a:r>
            <a:endParaRPr lang="en-US" sz="2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1271449" y="216348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endParaRPr lang="en-US" sz="2400" baseline="-250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46369" y="217219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endParaRPr lang="en-US" sz="2400" baseline="-25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584586" y="218090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endParaRPr lang="en-US" sz="2400" baseline="-25000" dirty="0" smtClean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870512" y="4277587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75610" y="4273233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89849" y="3778549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2g</a:t>
            </a:r>
            <a:endParaRPr lang="en-US" sz="24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4340349" y="3787260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3g</a:t>
            </a:r>
            <a:endParaRPr lang="en-US" sz="2400" baseline="-250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136122" y="6120308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05956" y="6211669"/>
            <a:ext cx="1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OCO</a:t>
            </a:r>
            <a:endParaRPr 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4070617" y="564302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4136122" y="2157906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1766" y="1644093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66261" y="117987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1u</a:t>
            </a:r>
            <a:endParaRPr lang="en-US" sz="240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123059" y="5545536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057554" y="506825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1u</a:t>
            </a:r>
            <a:endParaRPr lang="en-US" sz="2400" baseline="-250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3918408" y="5030885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371254" y="5026531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85493" y="4531847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3u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4335993" y="4540558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3873200" y="2692662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78298" y="2688308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792537" y="2193624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3u</a:t>
            </a:r>
            <a:endParaRPr lang="en-US" sz="24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4343037" y="2202335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3043646" y="5316583"/>
            <a:ext cx="1110343" cy="8229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545874" y="4254137"/>
            <a:ext cx="1249681" cy="188540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0"/>
          </p:cNvCxnSpPr>
          <p:nvPr/>
        </p:nvCxnSpPr>
        <p:spPr>
          <a:xfrm flipH="1">
            <a:off x="3054168" y="2193624"/>
            <a:ext cx="1042359" cy="30924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75500" y="2163144"/>
            <a:ext cx="1237471" cy="20953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532811" y="4262846"/>
            <a:ext cx="1271453" cy="13019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069771" y="2939143"/>
            <a:ext cx="1031968" cy="26169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558937" y="1645920"/>
            <a:ext cx="1249682" cy="25603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069771" y="1628503"/>
            <a:ext cx="1053738" cy="12975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082834" y="2703152"/>
            <a:ext cx="775063" cy="2490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802777" y="2686594"/>
            <a:ext cx="971006" cy="15718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811486" y="4258491"/>
            <a:ext cx="988423" cy="43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781006" y="4245429"/>
            <a:ext cx="992777" cy="783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082834" y="2952206"/>
            <a:ext cx="857794" cy="20595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0" grpId="0"/>
      <p:bldP spid="51" grpId="0"/>
      <p:bldP spid="54" grpId="0"/>
      <p:bldP spid="58" grpId="0"/>
      <p:bldP spid="60" grpId="0"/>
      <p:bldP spid="63" grpId="0"/>
      <p:bldP spid="64" grpId="0"/>
      <p:bldP spid="67" grpId="0"/>
      <p:bldP spid="6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7899168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4621043" y="836027"/>
            <a:ext cx="4587040" cy="3347584"/>
            <a:chOff x="853439" y="1179873"/>
            <a:chExt cx="7358743" cy="53703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57468" y="5305017"/>
              <a:ext cx="4906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831757" y="4215756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70042" y="2942959"/>
              <a:ext cx="490678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14711" y="6185707"/>
              <a:ext cx="1284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06362" y="6192929"/>
              <a:ext cx="1300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2 x O</a:t>
              </a:r>
              <a:endParaRPr lang="en-US" sz="16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467486" y="4224465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03211" y="4220110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27401" y="4328967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63130" y="4337676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11918" y="4333321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90922" y="2942959"/>
              <a:ext cx="490678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98739" y="2942959"/>
              <a:ext cx="490678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12107" y="5307749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</a:t>
              </a:r>
              <a:r>
                <a:rPr lang="en-US" sz="1100" baseline="-25000" dirty="0" smtClean="0"/>
                <a:t>g</a:t>
              </a:r>
              <a:endParaRPr lang="en-US" sz="11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58219" y="2952082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3u</a:t>
              </a:r>
              <a:endParaRPr lang="en-US" sz="11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1697" y="2947726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2u</a:t>
              </a:r>
              <a:endParaRPr lang="en-US" sz="11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8235" y="2947258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1u</a:t>
              </a:r>
              <a:endParaRPr lang="en-US" sz="1100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8765" y="5079966"/>
              <a:ext cx="4746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3439" y="2699063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02582" y="4027118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5883" y="3748919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2g</a:t>
              </a:r>
              <a:endParaRPr lang="en-US" sz="11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5882" y="4271433"/>
              <a:ext cx="6471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3u</a:t>
              </a:r>
              <a:endParaRPr lang="en-US" sz="11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43301" y="3186741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x</a:t>
              </a:r>
              <a:endParaRPr lang="en-US" sz="1100" baseline="-250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8221" y="3195448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y</a:t>
              </a:r>
              <a:endParaRPr lang="en-US" sz="1100" baseline="-25000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56438" y="3204156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z</a:t>
              </a:r>
              <a:endParaRPr lang="en-US" sz="1100" baseline="-25000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32901" y="4271434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2u</a:t>
              </a:r>
              <a:endParaRPr lang="en-US" sz="11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34761" y="3757630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3g</a:t>
              </a:r>
              <a:endParaRPr lang="en-US" sz="11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22563" y="4280121"/>
              <a:ext cx="555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</a:t>
              </a:r>
              <a:r>
                <a:rPr lang="en-US" sz="1100" baseline="-25000" dirty="0" smtClean="0"/>
                <a:t>g</a:t>
              </a:r>
              <a:endParaRPr lang="en-US" sz="11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58177" y="3757151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1u</a:t>
              </a:r>
              <a:endParaRPr lang="en-US" sz="1100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71449" y="2163488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x</a:t>
              </a:r>
              <a:endParaRPr lang="en-US" sz="1100" baseline="-25000" dirty="0" smtClean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46369" y="2172195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y</a:t>
              </a:r>
              <a:endParaRPr lang="en-US" sz="1100" baseline="-25000" dirty="0" smtClean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84586" y="2180903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z</a:t>
              </a:r>
              <a:endParaRPr lang="en-US" sz="1100" baseline="-25000" dirty="0" smtClean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870512" y="4277587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375610" y="4273233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789849" y="3778549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2g</a:t>
              </a:r>
              <a:endParaRPr lang="en-US" sz="1100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40349" y="3787260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3g</a:t>
              </a:r>
              <a:endParaRPr lang="en-US" sz="1100" baseline="-250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136122" y="6120308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705956" y="6211669"/>
              <a:ext cx="1300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OCO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70617" y="5643025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</a:t>
              </a:r>
              <a:r>
                <a:rPr lang="en-US" sz="1100" baseline="-25000" dirty="0" smtClean="0"/>
                <a:t>g</a:t>
              </a:r>
              <a:endParaRPr lang="en-US" sz="1100" baseline="-250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136122" y="2157906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070617" y="1680623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</a:t>
              </a:r>
              <a:r>
                <a:rPr lang="en-US" sz="1100" baseline="-25000" dirty="0" smtClean="0"/>
                <a:t>g</a:t>
              </a:r>
              <a:endParaRPr lang="en-US" sz="1100" baseline="-250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131766" y="1644093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066261" y="1179873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1u</a:t>
              </a:r>
              <a:endParaRPr lang="en-US" sz="1100" baseline="-250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23059" y="5545536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57554" y="5068253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1u</a:t>
              </a:r>
              <a:endParaRPr lang="en-US" sz="1100" baseline="-250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918408" y="5030885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371254" y="5026531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85493" y="4531847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3u</a:t>
              </a:r>
              <a:endParaRPr lang="en-US" sz="1100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35993" y="4540558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2u</a:t>
              </a:r>
              <a:endParaRPr lang="en-US" sz="1100" baseline="-250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873200" y="2692662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378298" y="2688308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92537" y="2193624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3u</a:t>
              </a:r>
              <a:endParaRPr lang="en-US" sz="1100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43037" y="2202335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2u</a:t>
              </a:r>
              <a:endParaRPr lang="en-US" sz="1100" baseline="-250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043646" y="5316583"/>
              <a:ext cx="1110343" cy="822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545874" y="4254137"/>
              <a:ext cx="1249681" cy="18854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8" idx="0"/>
            </p:cNvCxnSpPr>
            <p:nvPr/>
          </p:nvCxnSpPr>
          <p:spPr>
            <a:xfrm flipH="1">
              <a:off x="3054169" y="2193624"/>
              <a:ext cx="1042358" cy="309247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575500" y="2163144"/>
              <a:ext cx="1237471" cy="209534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532811" y="4262846"/>
              <a:ext cx="1271453" cy="130193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069771" y="2939143"/>
              <a:ext cx="1031968" cy="261692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4558937" y="1645920"/>
              <a:ext cx="1249682" cy="256032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069771" y="1628503"/>
              <a:ext cx="1053738" cy="129757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082834" y="2703152"/>
              <a:ext cx="775063" cy="24905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802777" y="2686594"/>
              <a:ext cx="971006" cy="15718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811486" y="4258491"/>
              <a:ext cx="988423" cy="435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781006" y="4245429"/>
              <a:ext cx="992777" cy="78377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3082834" y="2952206"/>
              <a:ext cx="857794" cy="205957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Orbital Diagram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741" y="899373"/>
            <a:ext cx="82296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7"/>
              <a:defRPr/>
            </a:pPr>
            <a:r>
              <a:rPr lang="en-US" sz="2400" dirty="0" smtClean="0"/>
              <a:t>Fill MOs with e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57468" y="5305017"/>
            <a:ext cx="490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1757" y="4215756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70042" y="2942959"/>
            <a:ext cx="49067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4711" y="6185707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06362" y="6192929"/>
            <a:ext cx="1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 x O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67486" y="4224465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3211" y="4220110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7401" y="4328967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63130" y="4337676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11918" y="4333321"/>
            <a:ext cx="49067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90922" y="2942959"/>
            <a:ext cx="49067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98739" y="2942959"/>
            <a:ext cx="49067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2107" y="5307749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8219" y="2952082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3u</a:t>
            </a:r>
            <a:endParaRPr lang="en-US" sz="2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941697" y="2947726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538235" y="2947258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1u</a:t>
            </a:r>
            <a:endParaRPr lang="en-US" sz="24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098765" y="5079966"/>
            <a:ext cx="47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439" y="269906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2582" y="402711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05883" y="3748919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2g</a:t>
            </a:r>
            <a:endParaRPr lang="en-US" sz="2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5805882" y="4271433"/>
            <a:ext cx="64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3u</a:t>
            </a:r>
            <a:endParaRPr lang="en-US" sz="2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743301" y="318674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endParaRPr lang="en-US" sz="2400" baseline="-250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6418221" y="319544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endParaRPr lang="en-US" sz="2400" baseline="-25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7056438" y="32041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endParaRPr lang="en-US" sz="2400" baseline="-250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432901" y="4271434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434761" y="3757630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3g</a:t>
            </a:r>
            <a:endParaRPr lang="en-US" sz="24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122563" y="4280121"/>
            <a:ext cx="55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058177" y="3757151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1u</a:t>
            </a:r>
            <a:endParaRPr lang="en-US" sz="24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1271449" y="216348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endParaRPr lang="en-US" sz="2400" baseline="-250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1946369" y="217219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endParaRPr lang="en-US" sz="2400" baseline="-25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584586" y="218090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endParaRPr lang="en-US" sz="2400" baseline="-25000" dirty="0" smtClean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870512" y="4277587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75610" y="4273233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89849" y="3778549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2g</a:t>
            </a:r>
            <a:endParaRPr lang="en-US" sz="24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4340349" y="3787260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3g</a:t>
            </a:r>
            <a:endParaRPr lang="en-US" sz="2400" baseline="-250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136122" y="6120308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05956" y="6211669"/>
            <a:ext cx="130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OCO</a:t>
            </a:r>
            <a:endParaRPr 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4070617" y="564302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4136122" y="2157906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70617" y="168062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r>
              <a:rPr lang="en-US" sz="2400" baseline="-25000" dirty="0" smtClean="0"/>
              <a:t>g</a:t>
            </a:r>
            <a:endParaRPr lang="en-US" sz="2400" baseline="-25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4131766" y="1644093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66261" y="117987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1u</a:t>
            </a:r>
            <a:endParaRPr lang="en-US" sz="2400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123059" y="5545536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057554" y="506825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r>
              <a:rPr lang="en-US" sz="2400" baseline="-25000" dirty="0" smtClean="0"/>
              <a:t>1u</a:t>
            </a:r>
            <a:endParaRPr lang="en-US" sz="2400" baseline="-250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3918408" y="5030885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371254" y="5026531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85493" y="4531847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3u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4335993" y="4540558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3873200" y="2692662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78298" y="2688308"/>
            <a:ext cx="427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792537" y="2193624"/>
            <a:ext cx="6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3u</a:t>
            </a:r>
            <a:endParaRPr lang="en-US" sz="24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4343037" y="2202335"/>
            <a:ext cx="57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 smtClean="0"/>
              <a:t>2u</a:t>
            </a:r>
            <a:endParaRPr lang="en-US" sz="2400" baseline="-25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3043646" y="5316583"/>
            <a:ext cx="1110343" cy="8229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545874" y="4254137"/>
            <a:ext cx="1249681" cy="188540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7" idx="0"/>
          </p:cNvCxnSpPr>
          <p:nvPr/>
        </p:nvCxnSpPr>
        <p:spPr>
          <a:xfrm flipH="1">
            <a:off x="3054168" y="2193624"/>
            <a:ext cx="1042359" cy="30924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75500" y="2163144"/>
            <a:ext cx="1237471" cy="20953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532811" y="4262846"/>
            <a:ext cx="1271453" cy="13019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069771" y="2939143"/>
            <a:ext cx="1031968" cy="26169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558937" y="1645920"/>
            <a:ext cx="1249682" cy="25603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069771" y="1628503"/>
            <a:ext cx="1053738" cy="12975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082834" y="2703152"/>
            <a:ext cx="775063" cy="2490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802777" y="2686594"/>
            <a:ext cx="971006" cy="15718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811486" y="4258491"/>
            <a:ext cx="988423" cy="43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781006" y="4245429"/>
            <a:ext cx="992777" cy="7837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082834" y="2952206"/>
            <a:ext cx="857794" cy="20595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025985" y="6202690"/>
            <a:ext cx="78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209975" y="6269465"/>
            <a:ext cx="112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8 e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120197" y="5890351"/>
          <a:ext cx="144462" cy="471488"/>
        </p:xfrm>
        <a:graphic>
          <a:graphicData uri="http://schemas.openxmlformats.org/presentationml/2006/ole">
            <p:oleObj spid="_x0000_s448544" name="CS ChemDraw Drawing" r:id="rId3" imgW="144521" imgH="471960" progId="ChemDraw.Document.6.0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081008" y="5310505"/>
          <a:ext cx="144462" cy="471488"/>
        </p:xfrm>
        <a:graphic>
          <a:graphicData uri="http://schemas.openxmlformats.org/presentationml/2006/ole">
            <p:oleObj spid="_x0000_s448545" name="CS ChemDraw Drawing" r:id="rId4" imgW="144521" imgH="471960" progId="ChemDraw.Document.6.0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237764" y="4783319"/>
          <a:ext cx="144462" cy="471487"/>
        </p:xfrm>
        <a:graphic>
          <a:graphicData uri="http://schemas.openxmlformats.org/presentationml/2006/ole">
            <p:oleObj spid="_x0000_s448546" name="CS ChemDraw Drawing" r:id="rId5" imgW="144521" imgH="471960" progId="ChemDraw.Document.6.0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389438" y="4778782"/>
          <a:ext cx="144462" cy="471487"/>
        </p:xfrm>
        <a:graphic>
          <a:graphicData uri="http://schemas.openxmlformats.org/presentationml/2006/ole">
            <p:oleObj spid="_x0000_s448547" name="CS ChemDraw Drawing" r:id="rId6" imgW="144521" imgH="471960" progId="ChemDraw.Document.6.0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784192" y="4042500"/>
          <a:ext cx="144462" cy="471488"/>
        </p:xfrm>
        <a:graphic>
          <a:graphicData uri="http://schemas.openxmlformats.org/presentationml/2006/ole">
            <p:oleObj spid="_x0000_s448548" name="CS ChemDraw Drawing" r:id="rId7" imgW="144521" imgH="471960" progId="ChemDraw.Document.6.0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4349183" y="4052980"/>
          <a:ext cx="144463" cy="471488"/>
        </p:xfrm>
        <a:graphic>
          <a:graphicData uri="http://schemas.openxmlformats.org/presentationml/2006/ole">
            <p:oleObj spid="_x0000_s448549" name="CS ChemDraw Drawing" r:id="rId8" imgW="144521" imgH="471960" progId="ChemDraw.Document.6.0">
              <p:embed/>
            </p:oleObj>
          </a:graphicData>
        </a:graphic>
      </p:graphicFrame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951" y="1364393"/>
            <a:ext cx="3113891" cy="39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810219" y="1875068"/>
            <a:ext cx="3055714" cy="2951575"/>
            <a:chOff x="254650" y="1389926"/>
            <a:chExt cx="4163513" cy="4232174"/>
          </a:xfrm>
        </p:grpSpPr>
        <p:pic>
          <p:nvPicPr>
            <p:cNvPr id="6" name="Picture 6" descr="fig0311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97858" y="2515057"/>
              <a:ext cx="3510413" cy="2222009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650" y="3872998"/>
              <a:ext cx="843180" cy="74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4983" y="3887586"/>
              <a:ext cx="843180" cy="74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9771" y="4989594"/>
              <a:ext cx="1545401" cy="63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15654" y="1389926"/>
              <a:ext cx="1328496" cy="97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Combining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Atomic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4342" y="914808"/>
            <a:ext cx="530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5847" y="902823"/>
            <a:ext cx="164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Fe(C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42682" y="5139175"/>
            <a:ext cx="2476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2 atoms</a:t>
            </a:r>
          </a:p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Only s </a:t>
            </a:r>
            <a:r>
              <a:rPr lang="en-US" sz="2000" dirty="0" err="1" smtClean="0"/>
              <a:t>orbitals</a:t>
            </a:r>
            <a:endParaRPr lang="en-US" sz="2000" dirty="0" smtClean="0"/>
          </a:p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Linear interaction</a:t>
            </a:r>
          </a:p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Same energy</a:t>
            </a:r>
          </a:p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Uniform symmetry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07035" y="5430386"/>
            <a:ext cx="2476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11 </a:t>
            </a:r>
            <a:r>
              <a:rPr lang="en-US" sz="2000" i="1" dirty="0" smtClean="0"/>
              <a:t>relevant</a:t>
            </a:r>
            <a:r>
              <a:rPr lang="en-US" sz="2000" dirty="0" smtClean="0"/>
              <a:t> atoms</a:t>
            </a:r>
          </a:p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s, p, and d </a:t>
            </a:r>
            <a:r>
              <a:rPr lang="en-US" sz="2000" dirty="0" err="1" smtClean="0"/>
              <a:t>orbitals</a:t>
            </a:r>
            <a:endParaRPr lang="en-US" sz="2000" dirty="0" smtClean="0"/>
          </a:p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various interactions</a:t>
            </a:r>
          </a:p>
          <a:p>
            <a:pPr indent="173038">
              <a:buFont typeface="Arial" pitchFamily="34" charset="0"/>
              <a:buChar char="•"/>
            </a:pPr>
            <a:r>
              <a:rPr lang="en-US" sz="2000" dirty="0" smtClean="0"/>
              <a:t>different energies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7899168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Generate SALCs of peripheral atoms	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Draw peripheral atoms SALC with central atom orbital to generate bonding/</a:t>
            </a:r>
            <a:r>
              <a:rPr lang="en-US" sz="2400" dirty="0" err="1" smtClean="0">
                <a:solidFill>
                  <a:srgbClr val="FF0000"/>
                </a:solidFill>
              </a:rPr>
              <a:t>antibonding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MOs.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4621043" y="836027"/>
            <a:ext cx="4587040" cy="3347584"/>
            <a:chOff x="853439" y="1179873"/>
            <a:chExt cx="7358743" cy="537035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57468" y="5305017"/>
              <a:ext cx="4906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831757" y="4215756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70042" y="2942959"/>
              <a:ext cx="490678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14711" y="6185707"/>
              <a:ext cx="1284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06362" y="6192929"/>
              <a:ext cx="1300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2 x O</a:t>
              </a:r>
              <a:endParaRPr lang="en-US" sz="16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467486" y="4224465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03211" y="4220110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27401" y="4328967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63130" y="4337676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11918" y="4333321"/>
              <a:ext cx="4906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90922" y="2942959"/>
              <a:ext cx="490678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98739" y="2942959"/>
              <a:ext cx="490678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12107" y="5307749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</a:t>
              </a:r>
              <a:r>
                <a:rPr lang="en-US" sz="1100" baseline="-25000" dirty="0" smtClean="0"/>
                <a:t>g</a:t>
              </a:r>
              <a:endParaRPr lang="en-US" sz="11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58219" y="2952082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3u</a:t>
              </a:r>
              <a:endParaRPr lang="en-US" sz="11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1697" y="2947726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2u</a:t>
              </a:r>
              <a:endParaRPr lang="en-US" sz="11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8235" y="2947258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1u</a:t>
              </a:r>
              <a:endParaRPr lang="en-US" sz="1100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8765" y="5079966"/>
              <a:ext cx="4746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3439" y="2699063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02582" y="4027118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5883" y="3748919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2g</a:t>
              </a:r>
              <a:endParaRPr lang="en-US" sz="11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5882" y="4271433"/>
              <a:ext cx="6471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3u</a:t>
              </a:r>
              <a:endParaRPr lang="en-US" sz="11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43301" y="3186741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x</a:t>
              </a:r>
              <a:endParaRPr lang="en-US" sz="1100" baseline="-250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8221" y="3195448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y</a:t>
              </a:r>
              <a:endParaRPr lang="en-US" sz="1100" baseline="-25000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56438" y="3204156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z</a:t>
              </a:r>
              <a:endParaRPr lang="en-US" sz="1100" baseline="-25000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32901" y="4271434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2u</a:t>
              </a:r>
              <a:endParaRPr lang="en-US" sz="11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34761" y="3757630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3g</a:t>
              </a:r>
              <a:endParaRPr lang="en-US" sz="11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22563" y="4280121"/>
              <a:ext cx="555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</a:t>
              </a:r>
              <a:r>
                <a:rPr lang="en-US" sz="1100" baseline="-25000" dirty="0" smtClean="0"/>
                <a:t>g</a:t>
              </a:r>
              <a:endParaRPr lang="en-US" sz="11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58177" y="3757151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1u</a:t>
              </a:r>
              <a:endParaRPr lang="en-US" sz="1100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71449" y="2163488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x</a:t>
              </a:r>
              <a:endParaRPr lang="en-US" sz="1100" baseline="-25000" dirty="0" smtClean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46369" y="2172195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y</a:t>
              </a:r>
              <a:endParaRPr lang="en-US" sz="1100" baseline="-25000" dirty="0" smtClean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84586" y="2180903"/>
              <a:ext cx="60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z</a:t>
              </a:r>
              <a:endParaRPr lang="en-US" sz="1100" baseline="-25000" dirty="0" smtClean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870512" y="4277587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375610" y="4273233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789849" y="3778549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2g</a:t>
              </a:r>
              <a:endParaRPr lang="en-US" sz="1100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40349" y="3787260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3g</a:t>
              </a:r>
              <a:endParaRPr lang="en-US" sz="1100" baseline="-250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136122" y="6120308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705956" y="6211669"/>
              <a:ext cx="1300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OCO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70617" y="5643025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</a:t>
              </a:r>
              <a:r>
                <a:rPr lang="en-US" sz="1100" baseline="-25000" dirty="0" smtClean="0"/>
                <a:t>g</a:t>
              </a:r>
              <a:endParaRPr lang="en-US" sz="1100" baseline="-250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136122" y="2157906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070617" y="1680623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A</a:t>
              </a:r>
              <a:r>
                <a:rPr lang="en-US" sz="1100" baseline="-25000" dirty="0" smtClean="0"/>
                <a:t>g</a:t>
              </a:r>
              <a:endParaRPr lang="en-US" sz="1100" baseline="-250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131766" y="1644093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066261" y="1179873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1u</a:t>
              </a:r>
              <a:endParaRPr lang="en-US" sz="1100" baseline="-250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123059" y="5545536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57554" y="5068253"/>
              <a:ext cx="5709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</a:t>
              </a:r>
              <a:r>
                <a:rPr lang="en-US" sz="1100" baseline="-25000" dirty="0" smtClean="0"/>
                <a:t>1u</a:t>
              </a:r>
              <a:endParaRPr lang="en-US" sz="1100" baseline="-250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918408" y="5030885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371254" y="5026531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785493" y="4531847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3u</a:t>
              </a:r>
              <a:endParaRPr lang="en-US" sz="1100" baseline="-25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35993" y="4540558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2u</a:t>
              </a:r>
              <a:endParaRPr lang="en-US" sz="1100" baseline="-250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873200" y="2692662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378298" y="2688308"/>
              <a:ext cx="4271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92537" y="2193624"/>
              <a:ext cx="607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3u</a:t>
              </a:r>
              <a:endParaRPr lang="en-US" sz="1100" baseline="-25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43037" y="2202335"/>
              <a:ext cx="5799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  <a:r>
                <a:rPr lang="en-US" sz="1100" baseline="-25000" dirty="0" smtClean="0"/>
                <a:t>2u</a:t>
              </a:r>
              <a:endParaRPr lang="en-US" sz="1100" baseline="-25000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043646" y="5316583"/>
              <a:ext cx="1110343" cy="822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545874" y="4254137"/>
              <a:ext cx="1249681" cy="18854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8" idx="0"/>
            </p:cNvCxnSpPr>
            <p:nvPr/>
          </p:nvCxnSpPr>
          <p:spPr>
            <a:xfrm flipH="1">
              <a:off x="3054169" y="2193624"/>
              <a:ext cx="1042358" cy="309247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575500" y="2163144"/>
              <a:ext cx="1237471" cy="209534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532811" y="4262846"/>
              <a:ext cx="1271453" cy="130193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069771" y="2939143"/>
              <a:ext cx="1031968" cy="261692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4558937" y="1645920"/>
              <a:ext cx="1249682" cy="256032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069771" y="1628503"/>
              <a:ext cx="1053738" cy="129757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082834" y="2703152"/>
              <a:ext cx="775063" cy="24905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802777" y="2686594"/>
              <a:ext cx="971006" cy="157189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811486" y="4258491"/>
              <a:ext cx="988423" cy="435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781006" y="4245429"/>
              <a:ext cx="992777" cy="78377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3082834" y="2952206"/>
              <a:ext cx="857794" cy="205957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569" y="1326815"/>
            <a:ext cx="5201062" cy="11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689" y="2695589"/>
            <a:ext cx="4975805" cy="276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/>
          <p:nvPr/>
        </p:nvGrpSpPr>
        <p:grpSpPr>
          <a:xfrm>
            <a:off x="794118" y="3448007"/>
            <a:ext cx="2210934" cy="1177787"/>
            <a:chOff x="728799" y="4728167"/>
            <a:chExt cx="2210934" cy="1177787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8799" y="4728167"/>
              <a:ext cx="2210934" cy="11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>
            <a:xfrm>
              <a:off x="2619072" y="5319955"/>
              <a:ext cx="32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graphicFrame>
        <p:nvGraphicFramePr>
          <p:cNvPr id="79" name="Object 3"/>
          <p:cNvGraphicFramePr>
            <a:graphicFrameLocks noChangeAspect="1"/>
          </p:cNvGraphicFramePr>
          <p:nvPr/>
        </p:nvGraphicFramePr>
        <p:xfrm>
          <a:off x="1971085" y="3007182"/>
          <a:ext cx="963953" cy="376101"/>
        </p:xfrm>
        <a:graphic>
          <a:graphicData uri="http://schemas.openxmlformats.org/presentationml/2006/ole">
            <p:oleObj spid="_x0000_s449550" name="CS ChemDraw Drawing" r:id="rId6" imgW="484078" imgH="188730" progId="ChemDraw.Document.6.0">
              <p:embed/>
            </p:oleObj>
          </a:graphicData>
        </a:graphic>
      </p:graphicFrame>
      <p:graphicFrame>
        <p:nvGraphicFramePr>
          <p:cNvPr id="80" name="Object 4"/>
          <p:cNvGraphicFramePr>
            <a:graphicFrameLocks noChangeAspect="1"/>
          </p:cNvGraphicFramePr>
          <p:nvPr/>
        </p:nvGraphicFramePr>
        <p:xfrm>
          <a:off x="855741" y="3002510"/>
          <a:ext cx="963953" cy="376099"/>
        </p:xfrm>
        <a:graphic>
          <a:graphicData uri="http://schemas.openxmlformats.org/presentationml/2006/ole">
            <p:oleObj spid="_x0000_s449551" name="CS ChemDraw Drawing" r:id="rId7" imgW="484078" imgH="188730" progId="ChemDraw.Document.6.0">
              <p:embed/>
            </p:oleObj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842735" y="4874315"/>
            <a:ext cx="7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/>
              <a:t>Opz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557422" y="4850557"/>
            <a:ext cx="1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</a:t>
            </a:r>
            <a:r>
              <a:rPr lang="en-US" sz="2400" baseline="-25000" dirty="0" smtClean="0">
                <a:solidFill>
                  <a:srgbClr val="008000"/>
                </a:solidFill>
              </a:rPr>
              <a:t>g</a:t>
            </a:r>
            <a:r>
              <a:rPr lang="en-US" sz="2400" dirty="0" smtClean="0">
                <a:solidFill>
                  <a:srgbClr val="008000"/>
                </a:solidFill>
              </a:rPr>
              <a:t> +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1u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24842" y="2625005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1164240" y="2599093"/>
            <a:ext cx="57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5" name="Rectangle 84"/>
          <p:cNvSpPr/>
          <p:nvPr/>
        </p:nvSpPr>
        <p:spPr>
          <a:xfrm>
            <a:off x="2285818" y="5657942"/>
            <a:ext cx="6257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</a:t>
            </a:r>
            <a:r>
              <a:rPr lang="en-US" sz="2000" baseline="30000" dirty="0" err="1" smtClean="0"/>
              <a:t>Ag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= 1/8 [((1) 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+ ((1) C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) … etc.]</a:t>
            </a:r>
            <a:endParaRPr lang="en-US" sz="2000" dirty="0"/>
          </a:p>
        </p:txBody>
      </p:sp>
      <p:sp>
        <p:nvSpPr>
          <p:cNvPr id="86" name="Rectangle 85"/>
          <p:cNvSpPr/>
          <p:nvPr/>
        </p:nvSpPr>
        <p:spPr>
          <a:xfrm>
            <a:off x="2305138" y="6189164"/>
            <a:ext cx="4101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</a:t>
            </a:r>
            <a:r>
              <a:rPr lang="en-US" sz="2000" baseline="30000" dirty="0" err="1" smtClean="0"/>
              <a:t>Ag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= 1/8 [4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 +  4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  <a:defRPr/>
            </a:pPr>
            <a:r>
              <a:rPr lang="en-US" sz="2400" dirty="0" smtClean="0"/>
              <a:t>Generate SALCs of peripheral atoms</a:t>
            </a:r>
            <a:endParaRPr lang="en-US" sz="2400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569" y="1326815"/>
            <a:ext cx="5201062" cy="115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922" y="2634174"/>
            <a:ext cx="5351508" cy="342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/>
          <p:nvPr/>
        </p:nvGrpSpPr>
        <p:grpSpPr>
          <a:xfrm>
            <a:off x="663489" y="3679646"/>
            <a:ext cx="2210934" cy="1177787"/>
            <a:chOff x="728799" y="4728167"/>
            <a:chExt cx="2210934" cy="117778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799" y="4728167"/>
              <a:ext cx="2210934" cy="11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619072" y="5319955"/>
              <a:ext cx="32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122" y="1345473"/>
            <a:ext cx="6226052" cy="5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6741" y="899373"/>
            <a:ext cx="8229600" cy="671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9"/>
              <a:defRPr/>
            </a:pPr>
            <a:r>
              <a:rPr lang="en-US" sz="2400" dirty="0" smtClean="0"/>
              <a:t>Draw SALC with central atom.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2895598" y="1332411"/>
            <a:ext cx="2434049" cy="5525590"/>
            <a:chOff x="2895598" y="1332411"/>
            <a:chExt cx="2434049" cy="5525590"/>
          </a:xfrm>
        </p:grpSpPr>
        <p:sp>
          <p:nvSpPr>
            <p:cNvPr id="5" name="Rectangle 4"/>
            <p:cNvSpPr/>
            <p:nvPr/>
          </p:nvSpPr>
          <p:spPr>
            <a:xfrm>
              <a:off x="3213463" y="1332411"/>
              <a:ext cx="2116184" cy="5499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598" y="4397829"/>
              <a:ext cx="2116184" cy="2460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378823" y="1436914"/>
            <a:ext cx="2747555" cy="5421086"/>
            <a:chOff x="378823" y="1436914"/>
            <a:chExt cx="2747555" cy="5421086"/>
          </a:xfrm>
        </p:grpSpPr>
        <p:sp>
          <p:nvSpPr>
            <p:cNvPr id="8" name="Rectangle 7"/>
            <p:cNvSpPr/>
            <p:nvPr/>
          </p:nvSpPr>
          <p:spPr>
            <a:xfrm>
              <a:off x="378823" y="3935413"/>
              <a:ext cx="2116184" cy="2922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3737" y="4441371"/>
              <a:ext cx="1702526" cy="979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94" y="1436914"/>
              <a:ext cx="2116184" cy="1733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0837" y="6198770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7185" y="6179866"/>
            <a:ext cx="153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 x O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200408" y="6211669"/>
            <a:ext cx="128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OCO</a:t>
            </a:r>
            <a:endParaRPr lang="en-US" sz="3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2264" y="804998"/>
            <a:ext cx="4167051" cy="469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994468" y="6356350"/>
            <a:ext cx="692331" cy="365125"/>
          </a:xfrm>
        </p:spPr>
        <p:txBody>
          <a:bodyPr/>
          <a:lstStyle/>
          <a:p>
            <a:fld id="{E411FAA2-9CAF-4B17-B70F-7ABEFB5C1D71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/>
              <a:t>CO</a:t>
            </a:r>
            <a:r>
              <a:rPr lang="en-US" sz="4000" u="sng" baseline="-25000" dirty="0" smtClean="0"/>
              <a:t>2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6741" y="899373"/>
            <a:ext cx="7899168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stays the same = +1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the basis is reversed = -1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-if it is a more complicated change = 0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to irreducible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orbitals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their symmetry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MOs with 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Generate SALCs of peripheral atoms	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Draw peripheral atoms SALC with central atom orbital to generate bonding/</a:t>
            </a:r>
            <a:r>
              <a:rPr lang="en-US" sz="2400" dirty="0" err="1" smtClean="0">
                <a:solidFill>
                  <a:srgbClr val="FF0000"/>
                </a:solidFill>
              </a:rPr>
              <a:t>antibonding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MOs.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161"/>
            <a:ext cx="8229600" cy="5785839"/>
          </a:xfrm>
        </p:spPr>
        <p:txBody>
          <a:bodyPr>
            <a:normAutofit/>
          </a:bodyPr>
          <a:lstStyle/>
          <a:p>
            <a:r>
              <a:rPr lang="en-US" dirty="0" smtClean="0"/>
              <a:t>H-F</a:t>
            </a:r>
          </a:p>
          <a:p>
            <a:pPr lvl="1"/>
            <a:r>
              <a:rPr lang="en-US" dirty="0" smtClean="0"/>
              <a:t>diatomic, H = 1s;    F = 2s, 3 x 2p</a:t>
            </a:r>
            <a:endParaRPr lang="en-US" baseline="-25000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err="1" smtClean="0"/>
              <a:t>triatomic</a:t>
            </a:r>
            <a:r>
              <a:rPr lang="en-US" dirty="0" smtClean="0"/>
              <a:t>, H = 2 x 1s;    O = 2s, 3 x 2p</a:t>
            </a:r>
            <a:endParaRPr lang="en-US" baseline="-25000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bonding, O = 2s, 3 x 2p;    C = 2s, 3 x 2p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Fragmentation method</a:t>
            </a:r>
          </a:p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/Benzene</a:t>
            </a:r>
            <a:endParaRPr lang="en-US" baseline="-25000" dirty="0" smtClean="0"/>
          </a:p>
          <a:p>
            <a:pPr lvl="1"/>
            <a:r>
              <a:rPr lang="en-US" dirty="0" smtClean="0"/>
              <a:t>Real + Imaginary SALC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 Diagrams from Group Theory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146934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916" y="25651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416" y="3746276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9" y="1201738"/>
            <a:ext cx="2557462" cy="222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7917" y="3637695"/>
            <a:ext cx="404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different approaches (D</a:t>
            </a:r>
            <a:r>
              <a:rPr lang="en-US" sz="2400" baseline="-25000" dirty="0" smtClean="0"/>
              <a:t>2h</a:t>
            </a:r>
            <a:r>
              <a:rPr lang="en-US" sz="2400" dirty="0" smtClean="0"/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2283725" y="4457700"/>
            <a:ext cx="751575" cy="46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53798" y="4873625"/>
            <a:ext cx="365287" cy="364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53809" y="4176213"/>
            <a:ext cx="567691" cy="1056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err="1" smtClean="0"/>
              <a:t>Ethene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92112" y="5241350"/>
            <a:ext cx="19165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+ C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1-4</a:t>
            </a:r>
          </a:p>
          <a:p>
            <a:pPr algn="ctr"/>
            <a:r>
              <a:rPr lang="en-US" sz="2400" dirty="0" smtClean="0"/>
              <a:t>then combine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25899" y="5301040"/>
            <a:ext cx="1916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then combine</a:t>
            </a:r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2774156" y="1651000"/>
          <a:ext cx="1535113" cy="1387910"/>
        </p:xfrm>
        <a:graphic>
          <a:graphicData uri="http://schemas.openxmlformats.org/presentationml/2006/ole">
            <p:oleObj spid="_x0000_s68633" name="CS ChemDraw Drawing" r:id="rId4" imgW="501097" imgH="453870" progId="ChemDraw.Document.6.0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035800" y="2247900"/>
            <a:ext cx="36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61000" y="2844800"/>
            <a:ext cx="36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97500" y="1016000"/>
            <a:ext cx="36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5702300" y="4175125"/>
          <a:ext cx="1127269" cy="1019175"/>
        </p:xfrm>
        <a:graphic>
          <a:graphicData uri="http://schemas.openxmlformats.org/presentationml/2006/ole">
            <p:oleObj spid="_x0000_s68634" name="CS ChemDraw Drawing" r:id="rId5" imgW="501097" imgH="453870" progId="ChemDraw.Document.6.0">
              <p:embed/>
            </p:oleObj>
          </a:graphicData>
        </a:graphic>
      </p:graphicFrame>
      <p:sp>
        <p:nvSpPr>
          <p:cNvPr id="24" name="Oval 23"/>
          <p:cNvSpPr/>
          <p:nvPr/>
        </p:nvSpPr>
        <p:spPr>
          <a:xfrm>
            <a:off x="5617209" y="4163513"/>
            <a:ext cx="567691" cy="105618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2084388" y="4175125"/>
          <a:ext cx="1127125" cy="1019175"/>
        </p:xfrm>
        <a:graphic>
          <a:graphicData uri="http://schemas.openxmlformats.org/presentationml/2006/ole">
            <p:oleObj spid="_x0000_s68635" name="CS ChemDraw Drawing" r:id="rId6" imgW="501097" imgH="453870" progId="ChemDraw.Document.6.0">
              <p:embed/>
            </p:oleObj>
          </a:graphicData>
        </a:graphic>
      </p:graphicFrame>
      <p:sp>
        <p:nvSpPr>
          <p:cNvPr id="26" name="Oval 25"/>
          <p:cNvSpPr/>
          <p:nvPr/>
        </p:nvSpPr>
        <p:spPr>
          <a:xfrm>
            <a:off x="2866598" y="4860925"/>
            <a:ext cx="365287" cy="364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79298" y="4162425"/>
            <a:ext cx="365287" cy="364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53798" y="4152900"/>
            <a:ext cx="365287" cy="364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06817" y="6434435"/>
            <a:ext cx="404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J. Chem. </a:t>
            </a:r>
            <a:r>
              <a:rPr lang="en-US" i="1" dirty="0" err="1" smtClean="0"/>
              <a:t>Edu</a:t>
            </a:r>
            <a:r>
              <a:rPr lang="en-US" dirty="0" smtClean="0"/>
              <a:t>. </a:t>
            </a:r>
            <a:r>
              <a:rPr lang="en-US" b="1" dirty="0" smtClean="0"/>
              <a:t>2004</a:t>
            </a:r>
            <a:r>
              <a:rPr lang="en-US" dirty="0" smtClean="0"/>
              <a:t>, 81, 997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4" grpId="0" animBg="1"/>
      <p:bldP spid="18" grpId="0" animBg="1"/>
      <p:bldP spid="19" grpId="0"/>
      <p:bldP spid="20" grpId="0"/>
      <p:bldP spid="24" grpId="0" animBg="1"/>
      <p:bldP spid="26" grpId="0" animBg="1"/>
      <p:bldP spid="27" grpId="0" animBg="1"/>
      <p:bldP spid="28" grpId="0" animBg="1"/>
      <p:bldP spid="2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730" y="1078174"/>
            <a:ext cx="6113486" cy="56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72425" y="1536700"/>
            <a:ext cx="751575" cy="46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2498" y="1952625"/>
            <a:ext cx="365287" cy="364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73088" y="1254125"/>
          <a:ext cx="1127125" cy="1019175"/>
        </p:xfrm>
        <a:graphic>
          <a:graphicData uri="http://schemas.openxmlformats.org/presentationml/2006/ole">
            <p:oleObj spid="_x0000_s399366" name="CS ChemDraw Drawing" r:id="rId4" imgW="501097" imgH="453870" progId="ChemDraw.Document.6.0">
              <p:embed/>
            </p:oleObj>
          </a:graphicData>
        </a:graphic>
      </p:graphicFrame>
      <p:sp>
        <p:nvSpPr>
          <p:cNvPr id="15" name="Oval 14"/>
          <p:cNvSpPr/>
          <p:nvPr/>
        </p:nvSpPr>
        <p:spPr>
          <a:xfrm>
            <a:off x="1355298" y="1939925"/>
            <a:ext cx="365287" cy="364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67998" y="1241425"/>
            <a:ext cx="365287" cy="364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2498" y="1231900"/>
            <a:ext cx="365287" cy="364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err="1" smtClean="0"/>
              <a:t>Ethene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28" y="773313"/>
            <a:ext cx="7135771" cy="559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err="1" smtClean="0"/>
              <a:t>Ethene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6" name="Oval 5"/>
          <p:cNvSpPr/>
          <p:nvPr/>
        </p:nvSpPr>
        <p:spPr>
          <a:xfrm>
            <a:off x="1019809" y="1144088"/>
            <a:ext cx="567691" cy="1056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68300" y="1143000"/>
          <a:ext cx="1127269" cy="1019175"/>
        </p:xfrm>
        <a:graphic>
          <a:graphicData uri="http://schemas.openxmlformats.org/presentationml/2006/ole">
            <p:oleObj spid="_x0000_s466950" name="CS ChemDraw Drawing" r:id="rId4" imgW="501097" imgH="453870" progId="ChemDraw.Document.6.0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283209" y="1131388"/>
            <a:ext cx="567691" cy="105618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508" y="982662"/>
            <a:ext cx="5034492" cy="549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083309" y="1372688"/>
            <a:ext cx="567691" cy="1056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31800" y="1371600"/>
          <a:ext cx="1127269" cy="1019175"/>
        </p:xfrm>
        <a:graphic>
          <a:graphicData uri="http://schemas.openxmlformats.org/presentationml/2006/ole">
            <p:oleObj spid="_x0000_s397318" name="CS ChemDraw Drawing" r:id="rId4" imgW="501097" imgH="453870" progId="ChemDraw.Document.6.0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346709" y="1359988"/>
            <a:ext cx="567691" cy="105618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err="1" smtClean="0"/>
              <a:t>Ethene</a:t>
            </a:r>
            <a:r>
              <a:rPr lang="en-US" sz="4000" u="sng" dirty="0" smtClean="0"/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Orbital Diagram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5957</Words>
  <Application>Microsoft Office PowerPoint</Application>
  <PresentationFormat>On-screen Show (4:3)</PresentationFormat>
  <Paragraphs>2228</Paragraphs>
  <Slides>153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5" baseType="lpstr">
      <vt:lpstr>Office Theme</vt:lpstr>
      <vt:lpstr>CS ChemDraw Drawing</vt:lpstr>
      <vt:lpstr>Part 2.7: Orbital Diagrams</vt:lpstr>
      <vt:lpstr>Orbital Diagrams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Symmetry and Orbital Diagrams</vt:lpstr>
      <vt:lpstr>Constructing MOs</vt:lpstr>
      <vt:lpstr>Constructing MOs</vt:lpstr>
      <vt:lpstr>Constructing MOs (s-s)</vt:lpstr>
      <vt:lpstr>Slide 27</vt:lpstr>
      <vt:lpstr>Slide 28</vt:lpstr>
      <vt:lpstr>Slide 29</vt:lpstr>
      <vt:lpstr>MO Diagrams from Group Theory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e- in MOs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Sidenote: Many Electron States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Orbital Diagrams</vt:lpstr>
      <vt:lpstr>Slide 140</vt:lpstr>
      <vt:lpstr>Side Note: Orbital Hybridization</vt:lpstr>
      <vt:lpstr>Slide 142</vt:lpstr>
      <vt:lpstr>Slide 143</vt:lpstr>
      <vt:lpstr>BF3 Hybridization</vt:lpstr>
      <vt:lpstr>BF3 Hybridization</vt:lpstr>
      <vt:lpstr>BF3 Hybridization</vt:lpstr>
      <vt:lpstr>BF3 Hybridization</vt:lpstr>
      <vt:lpstr>Orbital Diagrams</vt:lpstr>
      <vt:lpstr>Hybridization</vt:lpstr>
      <vt:lpstr>Slide 150</vt:lpstr>
      <vt:lpstr>Slide 151</vt:lpstr>
      <vt:lpstr>Slide 152</vt:lpstr>
      <vt:lpstr>Orbital Diagrams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124</cp:revision>
  <dcterms:created xsi:type="dcterms:W3CDTF">2006-08-16T00:00:00Z</dcterms:created>
  <dcterms:modified xsi:type="dcterms:W3CDTF">2014-11-26T17:09:10Z</dcterms:modified>
</cp:coreProperties>
</file>